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Tenor Sans"/>
      <p:regular r:id="rId33"/>
    </p:embeddedFont>
    <p:embeddedFont>
      <p:font typeface="Bebas Neue"/>
      <p:regular r:id="rId34"/>
    </p:embeddedFont>
    <p:embeddedFont>
      <p:font typeface="Quicksan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TenorSans-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Quicksand-regular.fntdata"/><Relationship Id="rId12" Type="http://schemas.openxmlformats.org/officeDocument/2006/relationships/slide" Target="slides/slide7.xml"/><Relationship Id="rId34" Type="http://schemas.openxmlformats.org/officeDocument/2006/relationships/font" Target="fonts/BebasNeue-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Quicksan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nsador.com/autor/bertolt_brech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Olá eu sou o Enzo Bustos, e está é a apresentação sobre o Democracia Aumentada: Um Sistema para a Democracia Digital, meu trabalho de Iniciação Científica sobre os Dados do Diário da Assembleia da </a:t>
            </a:r>
            <a:r>
              <a:rPr lang="en">
                <a:solidFill>
                  <a:schemeClr val="dk1"/>
                </a:solidFill>
              </a:rPr>
              <a:t>República Portuguesa.</a:t>
            </a:r>
            <a:endParaRPr>
              <a:solidFill>
                <a:schemeClr val="dk1"/>
              </a:solidFill>
            </a:endParaRPr>
          </a:p>
          <a:p>
            <a:pPr indent="0" lvl="0" marL="0" rtl="0" algn="l">
              <a:spcBef>
                <a:spcPts val="0"/>
              </a:spcBef>
              <a:spcAft>
                <a:spcPts val="0"/>
              </a:spcAft>
              <a:buClr>
                <a:srgbClr val="2E2E2E"/>
              </a:buClr>
              <a:buSzPts val="1100"/>
              <a:buFont typeface="Arial"/>
              <a:buNone/>
            </a:pPr>
            <a:r>
              <a:rPr lang="en">
                <a:solidFill>
                  <a:schemeClr val="dk1"/>
                </a:solidFill>
              </a:rPr>
              <a:t>Este trabalho foi orientado pela professora Anna Helena Reali Costa com colaboração do Thomas Palmeira Ferraz e do André Seidel Oliveira</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4a96338c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f4a96338c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Um exemplo pode ser visto nesta imagem, em que existe uma boa compressão entre o texto original e o resumo (uma taxa de 1:5 de compressão), sem grandes perdas no Sentido.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Pretendemos usar o resumo como uma forma de facilitar a leitura da ata e a identificação dos seus pontos principais, tanto por jornalistas como por cidadãos comuns.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f4a96338c3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f4a96338c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rgbClr val="2E2E2E"/>
                </a:solidFill>
              </a:rPr>
              <a:t>Na modelagem de tópicos, o conjunto de textos é primeiramente segmentado em grupos de palavras de um mesmo tópico.</a:t>
            </a:r>
            <a:endParaRPr>
              <a:solidFill>
                <a:srgbClr val="2E2E2E"/>
              </a:solidFill>
            </a:endParaRPr>
          </a:p>
          <a:p>
            <a:pPr indent="0" lvl="0" marL="0" rtl="0" algn="l">
              <a:spcBef>
                <a:spcPts val="0"/>
              </a:spcBef>
              <a:spcAft>
                <a:spcPts val="0"/>
              </a:spcAft>
              <a:buSzPts val="1100"/>
              <a:buNone/>
            </a:pPr>
            <a:br>
              <a:rPr lang="en">
                <a:solidFill>
                  <a:srgbClr val="2E2E2E"/>
                </a:solidFill>
              </a:rPr>
            </a:br>
            <a:r>
              <a:rPr lang="en">
                <a:solidFill>
                  <a:srgbClr val="2E2E2E"/>
                </a:solidFill>
              </a:rPr>
              <a:t>Estes conjuntos de palavras passam pelo modelo Zero-Shot para serem classificados em Temas mais palpáveis para humanos e definidos previamente, como “Turismo”, “Cultura” ou “Educação”.</a:t>
            </a:r>
            <a:br>
              <a:rPr lang="en">
                <a:solidFill>
                  <a:srgbClr val="2E2E2E"/>
                </a:solidFill>
              </a:rPr>
            </a:br>
            <a:br>
              <a:rPr lang="en">
                <a:solidFill>
                  <a:srgbClr val="2E2E2E"/>
                </a:solidFill>
              </a:rPr>
            </a:br>
            <a:r>
              <a:rPr lang="en">
                <a:solidFill>
                  <a:srgbClr val="2E2E2E"/>
                </a:solidFill>
              </a:rPr>
              <a:t>A segmentação é feita pelo BERTopic que deriva, por fine-tuning para a extração de tópicos, da arquitetura BERT do Google. </a:t>
            </a:r>
            <a:endParaRPr>
              <a:solidFill>
                <a:srgbClr val="2E2E2E"/>
              </a:solidFill>
            </a:endParaRPr>
          </a:p>
          <a:p>
            <a:pPr indent="0" lvl="0" marL="0" rtl="0" algn="l">
              <a:spcBef>
                <a:spcPts val="0"/>
              </a:spcBef>
              <a:spcAft>
                <a:spcPts val="0"/>
              </a:spcAft>
              <a:buSzPts val="1100"/>
              <a:buNone/>
            </a:pPr>
            <a:r>
              <a:rPr lang="en">
                <a:solidFill>
                  <a:srgbClr val="2E2E2E"/>
                </a:solidFill>
              </a:rPr>
              <a:t>Para o Zero-Shot é utilizado o modelo roBERTa do Facebook.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bf0f2c3a2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bf0f2c3a2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Neste exemplo, podemos ver os conjuntos de palavras na vertical, sendo associados a um respectivo tema.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Isso pode ser usado para o usuário poder orientar sua busca diretamente para temas de seu interesse, ou ainda averiguar os temas que são mais relevantes dentro de uma determinada iniciativa.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4a96338c3_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f4a96338c3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rgbClr val="2E2E2E"/>
                </a:solidFill>
              </a:rPr>
              <a:t>A Análise de Sentimentos é uma funcionalidade que </a:t>
            </a:r>
            <a:r>
              <a:rPr b="1" lang="en">
                <a:solidFill>
                  <a:srgbClr val="2E2E2E"/>
                </a:solidFill>
              </a:rPr>
              <a:t>ainda está sendo desenvolvida</a:t>
            </a:r>
            <a:r>
              <a:rPr lang="en">
                <a:solidFill>
                  <a:srgbClr val="2E2E2E"/>
                </a:solidFill>
              </a:rPr>
              <a:t>, mas planejamos usá-la para interpretar a polaridade dos sentimentos que sõa proferidos pelos </a:t>
            </a:r>
            <a:r>
              <a:rPr lang="en">
                <a:solidFill>
                  <a:srgbClr val="2E2E2E"/>
                </a:solidFill>
              </a:rPr>
              <a:t>deputados,</a:t>
            </a:r>
            <a:r>
              <a:rPr lang="en">
                <a:solidFill>
                  <a:srgbClr val="2E2E2E"/>
                </a:solidFill>
              </a:rPr>
              <a:t> sobre uma determinada iniciativa, através de um modelo SVM, que é aplicado após a </a:t>
            </a:r>
            <a:r>
              <a:rPr lang="en">
                <a:solidFill>
                  <a:srgbClr val="2E2E2E"/>
                </a:solidFill>
              </a:rPr>
              <a:t>separação</a:t>
            </a:r>
            <a:r>
              <a:rPr lang="en">
                <a:solidFill>
                  <a:srgbClr val="2E2E2E"/>
                </a:solidFill>
              </a:rPr>
              <a:t> entre propostas de aliados e oposição do governo atual.</a:t>
            </a:r>
            <a:endParaRPr>
              <a:solidFill>
                <a:srgbClr val="FF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bf0f2c3a2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ebf0f2c3a2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Um exemplo de aplicação, seria para construir uma métrica de confiabilidade tanto para partidos quanto para deputados, considerando se o discurso falado em reunião condiz, de fato, com as ações, ou seja, com o voto em um determinado item de pauta.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bf0f2c3a2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ebf0f2c3a2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Por fim, podemos concluir que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bf0f2c3a2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ebf0f2c3a2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associação das técnicas de </a:t>
            </a:r>
            <a:r>
              <a:rPr b="1" lang="en">
                <a:solidFill>
                  <a:schemeClr val="dk1"/>
                </a:solidFill>
              </a:rPr>
              <a:t>IA e PLN</a:t>
            </a:r>
            <a:r>
              <a:rPr lang="en">
                <a:solidFill>
                  <a:schemeClr val="dk1"/>
                </a:solidFill>
              </a:rPr>
              <a:t> no âmbito das relações políticas apresenta um grande potencial para ser explorado, com aplicações que podem melhorar a </a:t>
            </a:r>
            <a:r>
              <a:rPr b="1" lang="en">
                <a:solidFill>
                  <a:schemeClr val="dk1"/>
                </a:solidFill>
              </a:rPr>
              <a:t>qualidade</a:t>
            </a:r>
            <a:r>
              <a:rPr lang="en">
                <a:solidFill>
                  <a:schemeClr val="dk1"/>
                </a:solidFill>
              </a:rPr>
              <a:t> final da informação que é recebida pelo usuário. Tornando-a mais concisa e relevante para que os cidadãos possam passar menos tempo tendo que filtrar as informações recebidas e mais tempo na atuação política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Como trabalho futuro, pretendemos implementar uma </a:t>
            </a:r>
            <a:r>
              <a:rPr b="1" lang="en">
                <a:solidFill>
                  <a:schemeClr val="dk1"/>
                </a:solidFill>
              </a:rPr>
              <a:t>interface amigável</a:t>
            </a:r>
            <a:r>
              <a:rPr lang="en">
                <a:solidFill>
                  <a:schemeClr val="dk1"/>
                </a:solidFill>
              </a:rPr>
              <a:t> para o Democracia Aumentada que </a:t>
            </a:r>
            <a:r>
              <a:rPr b="1" lang="en">
                <a:solidFill>
                  <a:schemeClr val="dk1"/>
                </a:solidFill>
              </a:rPr>
              <a:t>integre</a:t>
            </a:r>
            <a:r>
              <a:rPr lang="en">
                <a:solidFill>
                  <a:schemeClr val="dk1"/>
                </a:solidFill>
              </a:rPr>
              <a:t> todas as três funcionalidades em um único sistema, de modo que este trabalho possa servir também como uma </a:t>
            </a:r>
            <a:r>
              <a:rPr b="1" lang="en">
                <a:solidFill>
                  <a:schemeClr val="dk1"/>
                </a:solidFill>
              </a:rPr>
              <a:t>base</a:t>
            </a:r>
            <a:r>
              <a:rPr lang="en">
                <a:solidFill>
                  <a:schemeClr val="dk1"/>
                </a:solidFill>
              </a:rPr>
              <a:t> para projetos que trabalhem os eixos de discussão e participação política dentro da Democracia Digital.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ebf0f2c3a2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ebf0f2c3a2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Por fim, gostaria de agradecer especialmente ao Programa de Bolsas Itaú em conjunto com o C2D por terem financiado este trabalho.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Bem como, à professora Anna Reali por ter sido minha orientadora e ao Thomas Palmeiras junto ao André Seidel por serem colaboradores desta 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4a96338c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4a96338c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Dúvidas?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14264517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14264517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Contato da orientadora Anna Reali com cientistas políticos e sociais através da “rede lusófona” </a:t>
            </a:r>
            <a:r>
              <a:rPr lang="en" sz="1200">
                <a:solidFill>
                  <a:schemeClr val="dk1"/>
                </a:solidFill>
              </a:rPr>
              <a:t> que queriam entender mais sobre a corrupção, já que a UE iria fornecer uma verba a Portugal por conta da COVID</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Democracia Aumentada surgiu justamente como uma forma de extrapolar a forma de conduzir política atual, expandindo a transparência das relações entre cidadãos e governantes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Além disso o projeto também contribui por ter uma relação interdisciplinar entre exatas na questão do uso de inteligência artificial, mas aplicada e que gera resultados no âmbito político-social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Além disso o projeto inicialmente seria para criar e trabalhar em cima de textos da Amazônia Azul, mas isso foi alterado ainda quando eu estava na fase de revisão teórica, por falta de um córpus grande e acessível para o português</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477d3ff6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477d3ff6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Sobre a relevância temos que,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f14264517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f14264517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Como trabalho futuro desejamos terminar a Análise de Sentimentos bem como criar uma interface que seja útil e de fácil manuseamento pelo usuário final, seja ele um jornalista ou um cidadão comum.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Também queremos expandir ainda mais as funcionalidades, algumas ideias são tentar integrar com outros tipos de bases de dados como por exemplo de PIB ou desemprego para termos mais valor para os dados gerados pela ferramenta.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Queremos também explorar Atas e debates de outros países, tentamos dar uma olhada nos Brasileiros, mas as atas tem uma divisão substancialmente diferente (e mais bagunçada) que as atas portuguesas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Bem como também testar e entender as tecnologias mais novas de PLN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14264517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14264517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Saber sobre política é algo que afeta diretamente o dia a dia de todos, como disse </a:t>
            </a:r>
            <a:r>
              <a:rPr lang="en" sz="1200">
                <a:solidFill>
                  <a:schemeClr val="dk1"/>
                </a:solidFill>
                <a:highlight>
                  <a:srgbClr val="FAFAFA"/>
                </a:highlight>
                <a:uFill>
                  <a:noFill/>
                </a:uFill>
                <a:hlinkClick r:id="rId2">
                  <a:extLst>
                    <a:ext uri="{A12FA001-AC4F-418D-AE19-62706E023703}">
                      <ahyp:hlinkClr val="tx"/>
                    </a:ext>
                  </a:extLst>
                </a:hlinkClick>
              </a:rPr>
              <a:t>Bertolt Brecht</a:t>
            </a:r>
            <a:r>
              <a:rPr lang="en" sz="1200">
                <a:solidFill>
                  <a:schemeClr val="dk1"/>
                </a:solidFill>
              </a:rPr>
              <a:t> “</a:t>
            </a:r>
            <a:r>
              <a:rPr lang="en" sz="1200">
                <a:solidFill>
                  <a:schemeClr val="dk1"/>
                </a:solidFill>
                <a:highlight>
                  <a:srgbClr val="FAFAFA"/>
                </a:highlight>
              </a:rPr>
              <a:t>O pior analfabeto é o analfabeto político. Ele não sabe que o custo de vida, o preço do feijão, da farinha e do aluguel dependem das decisões políticas.” Dessa maneira uma ferramenta que auxilia o cidadão comum a entender a dinâmica política e o que está em pauta pelos seus representantes nestes órgãos é algo crucial, inclusive para que eleições e decisões que requerem a participação da população também sejam mais embasados, já que opiniões e bandeiras que são defendidas em épocas de campanha podem não refletir o comportamento cotidiano destes políticos</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14264517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f14264517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o Web Scrapping utilizamos o Selenium que permite uma interação automática com páginas dinâmicas da Web, podendo interagir tanto com a parte estática de HTML/CSS quanto com o JS da página permitindo que se baixe automaticamente as atas em .txt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Depois utilizamos RegEx para poder identificar e extrair as features das atas, para depois anexá-las a um banco de dados utilizando pandas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14264517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14264517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14264517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f14264517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Exemplo da tradução do Resumo, mesmo resumo mostrado na apresentação</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f14264517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f14264517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Exemplo da tradução do Resumo, mesmo resumo mostrado na apresentação</a:t>
            </a:r>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f14264517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f14264517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Exemplo da tradução do Resumo, mesmo resumo mostrado na apresentação</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f14264517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f14264517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Exemplo da tradução do Resumo, mesmo resumo mostrado na apresentação</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bf0f2c3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bf0f2c3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Atualmente as redes sociais se tornaram meios válidos para o debate político entre as pessoas.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Entretanto</a:t>
            </a:r>
            <a:r>
              <a:rPr lang="en">
                <a:solidFill>
                  <a:schemeClr val="dk1"/>
                </a:solidFill>
              </a:rPr>
              <a:t>, os órgãos públicos continuam conduzindo a política da mesma forma: através de longas reuniões e produzindo documentos que são extensos e de difícil interpretação.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 este descompasso que existe entre a população e o governo é muito prejudicial, pois contribui para abalar a confiança nas instituições democráticas.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bf0f2c3a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bf0f2c3a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Democracia Digital surge, então, como uma forma dos indivíduos utilizarem as novas tecnologias de comunicação no âmbito político. E isso é feito através de três eixos principais: a informação, a discussão e a participação.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 trabalho de IC tomou como foco o eixo da informação, já que este é a base para a geração tanto de boas discussões quanto de uma participação política efetiva e, atualmente, conta com dois sérios agravantes, que são: o excesso de conteúdo e as fake news.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Assim, a proposta do Democracia Aumentada é utilizar técnicas de IA e PLN para processar e estruturar os dados legislativos e torná-los mais acessíveis, concisos e fáceis de serem interpretados pelos cidadãos.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bf0f2c3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bf0f2c3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Sobre a metodologia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bf0f2c3a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bf0f2c3a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Para criação desse sistema, primeiramente foi necessário utilizar uma ferramenta de web scraping, para criação de um robô que automaticamente entra no website do Parlamento Português e faz o download das Atas.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bf0f2c3a2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bf0f2c3a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Estes dados crus, então, foram estruturados, de modo a criar um banco de dados que é dividido pelas falas dos deputados, e também passaram por uma pré-segmentação que identifica qual iniciativa legislativa está sendo discutida em um dado ponto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4a96338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4a96338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Temos então o esquema do sistema completo em que o usuário pode inserir informações pertinentes, como período de tempo e tema de interesse, e pode utilizar </a:t>
            </a:r>
            <a:r>
              <a:rPr b="1" lang="en">
                <a:solidFill>
                  <a:schemeClr val="dk1"/>
                </a:solidFill>
              </a:rPr>
              <a:t>3 funcionalidades</a:t>
            </a:r>
            <a:r>
              <a:rPr lang="en">
                <a:solidFill>
                  <a:schemeClr val="dk1"/>
                </a:solidFill>
              </a:rPr>
              <a:t> especializadas: sumarização automática, modelagem de tópicos e análise de sentimentos.</a:t>
            </a:r>
            <a:endParaRPr>
              <a:solidFill>
                <a:schemeClr val="dk1"/>
              </a:solidFill>
            </a:endParaRPr>
          </a:p>
          <a:p>
            <a:pPr indent="0" lvl="0" marL="0" rtl="0" algn="l">
              <a:spcBef>
                <a:spcPts val="0"/>
              </a:spcBef>
              <a:spcAft>
                <a:spcPts val="0"/>
              </a:spcAft>
              <a:buNone/>
            </a:pPr>
            <a:r>
              <a:rPr lang="en">
                <a:solidFill>
                  <a:schemeClr val="dk1"/>
                </a:solidFill>
              </a:rPr>
              <a:t>Cada uma destas funcionalidades tem uma arquitetura própria que vamos explorar agora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4a96338c3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f4a96338c3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rgbClr val="2E2E2E"/>
                </a:solidFill>
              </a:rPr>
              <a:t>Para Sumarização Automática, primeiramente as falas passam por uma tradução para inglês, já que não existem bons modelos diretamente em português.</a:t>
            </a:r>
            <a:endParaRPr>
              <a:solidFill>
                <a:srgbClr val="2E2E2E"/>
              </a:solidFill>
            </a:endParaRPr>
          </a:p>
          <a:p>
            <a:pPr indent="0" lvl="0" marL="0" rtl="0" algn="l">
              <a:spcBef>
                <a:spcPts val="0"/>
              </a:spcBef>
              <a:spcAft>
                <a:spcPts val="0"/>
              </a:spcAft>
              <a:buSzPts val="1100"/>
              <a:buNone/>
            </a:pPr>
            <a:r>
              <a:t/>
            </a:r>
            <a:endParaRPr>
              <a:solidFill>
                <a:srgbClr val="2E2E2E"/>
              </a:solidFill>
            </a:endParaRPr>
          </a:p>
          <a:p>
            <a:pPr indent="0" lvl="0" marL="0" rtl="0" algn="l">
              <a:spcBef>
                <a:spcPts val="0"/>
              </a:spcBef>
              <a:spcAft>
                <a:spcPts val="0"/>
              </a:spcAft>
              <a:buSzPts val="1100"/>
              <a:buNone/>
            </a:pPr>
            <a:r>
              <a:rPr lang="en">
                <a:solidFill>
                  <a:srgbClr val="2E2E2E"/>
                </a:solidFill>
              </a:rPr>
              <a:t>Após isso é feita a sumarização abstrativa, isso significa que reduzimos o texto original por meio do parafraseamento, gerando um resumo autoral</a:t>
            </a:r>
            <a:endParaRPr>
              <a:solidFill>
                <a:srgbClr val="2E2E2E"/>
              </a:solidFill>
            </a:endParaRPr>
          </a:p>
          <a:p>
            <a:pPr indent="0" lvl="0" marL="0" rtl="0" algn="l">
              <a:spcBef>
                <a:spcPts val="0"/>
              </a:spcBef>
              <a:spcAft>
                <a:spcPts val="0"/>
              </a:spcAft>
              <a:buSzPts val="1100"/>
              <a:buNone/>
            </a:pPr>
            <a:r>
              <a:t/>
            </a:r>
            <a:endParaRPr>
              <a:solidFill>
                <a:srgbClr val="2E2E2E"/>
              </a:solidFill>
            </a:endParaRPr>
          </a:p>
          <a:p>
            <a:pPr indent="0" lvl="0" marL="0" rtl="0" algn="l">
              <a:spcBef>
                <a:spcPts val="0"/>
              </a:spcBef>
              <a:spcAft>
                <a:spcPts val="0"/>
              </a:spcAft>
              <a:buSzPts val="1100"/>
              <a:buNone/>
            </a:pPr>
            <a:r>
              <a:rPr lang="en">
                <a:solidFill>
                  <a:srgbClr val="2E2E2E"/>
                </a:solidFill>
              </a:rPr>
              <a:t>E finalmente o resumo é traduzido novamente para o português.</a:t>
            </a:r>
            <a:endParaRPr>
              <a:solidFill>
                <a:srgbClr val="2E2E2E"/>
              </a:solidFill>
            </a:endParaRPr>
          </a:p>
          <a:p>
            <a:pPr indent="0" lvl="0" marL="0" rtl="0" algn="l">
              <a:spcBef>
                <a:spcPts val="0"/>
              </a:spcBef>
              <a:spcAft>
                <a:spcPts val="0"/>
              </a:spcAft>
              <a:buSzPts val="1100"/>
              <a:buNone/>
            </a:pPr>
            <a:r>
              <a:t/>
            </a:r>
            <a:endParaRPr>
              <a:solidFill>
                <a:srgbClr val="2E2E2E"/>
              </a:solidFill>
            </a:endParaRPr>
          </a:p>
          <a:p>
            <a:pPr indent="0" lvl="0" marL="0" rtl="0" algn="l">
              <a:spcBef>
                <a:spcPts val="0"/>
              </a:spcBef>
              <a:spcAft>
                <a:spcPts val="0"/>
              </a:spcAft>
              <a:buClr>
                <a:schemeClr val="dk1"/>
              </a:buClr>
              <a:buSzPts val="1100"/>
              <a:buFont typeface="Arial"/>
              <a:buNone/>
            </a:pPr>
            <a:r>
              <a:rPr lang="en">
                <a:solidFill>
                  <a:srgbClr val="2E2E2E"/>
                </a:solidFill>
              </a:rPr>
              <a:t>Foi utilizado o Modelo M2M100 do Facebook para Tradução e </a:t>
            </a:r>
            <a:r>
              <a:rPr lang="en">
                <a:solidFill>
                  <a:srgbClr val="2E2E2E"/>
                </a:solidFill>
              </a:rPr>
              <a:t>Pegasus</a:t>
            </a:r>
            <a:r>
              <a:rPr lang="en">
                <a:solidFill>
                  <a:srgbClr val="2E2E2E"/>
                </a:solidFill>
              </a:rPr>
              <a:t>-Large do Google para a Sumarização nesta funcionalidade.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42050" y="1311025"/>
            <a:ext cx="4790700" cy="6618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3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030525" y="4052637"/>
            <a:ext cx="3861900" cy="412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3" name="Google Shape;13;p2"/>
          <p:cNvSpPr txBox="1"/>
          <p:nvPr>
            <p:ph idx="2" type="subTitle"/>
          </p:nvPr>
        </p:nvSpPr>
        <p:spPr>
          <a:xfrm>
            <a:off x="829725" y="2789274"/>
            <a:ext cx="3959100" cy="412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2000">
                <a:latin typeface="Tenor Sans"/>
                <a:ea typeface="Tenor Sans"/>
                <a:cs typeface="Tenor Sans"/>
                <a:sym typeface="Tenor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2"/>
          <p:cNvSpPr txBox="1"/>
          <p:nvPr>
            <p:ph idx="3" type="subTitle"/>
          </p:nvPr>
        </p:nvSpPr>
        <p:spPr>
          <a:xfrm>
            <a:off x="742050" y="2042325"/>
            <a:ext cx="4790700" cy="453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800"/>
              <a:buNone/>
              <a:defRPr sz="2800">
                <a:latin typeface="Tenor Sans"/>
                <a:ea typeface="Tenor Sans"/>
                <a:cs typeface="Tenor Sans"/>
                <a:sym typeface="Tenor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 name="Google Shape;15;p2"/>
          <p:cNvSpPr/>
          <p:nvPr/>
        </p:nvSpPr>
        <p:spPr>
          <a:xfrm>
            <a:off x="6423374" y="40906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8155" y="40906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62497" y="40906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423374"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92936"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727717"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162497"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292936" y="32230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162497" y="32230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423374"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858155"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292936"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727717"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689202" y="2789702"/>
            <a:ext cx="718188" cy="670662"/>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0800000">
            <a:off x="6393824" y="3219962"/>
            <a:ext cx="721863" cy="67972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 name="Google Shape;30;p2"/>
          <p:cNvSpPr/>
          <p:nvPr/>
        </p:nvSpPr>
        <p:spPr>
          <a:xfrm rot="5400000">
            <a:off x="7495591" y="3871946"/>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3296250" y="1299938"/>
            <a:ext cx="5105700" cy="1383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6" name="Google Shape;106;p11"/>
          <p:cNvSpPr txBox="1"/>
          <p:nvPr>
            <p:ph idx="1" type="body"/>
          </p:nvPr>
        </p:nvSpPr>
        <p:spPr>
          <a:xfrm>
            <a:off x="3469100" y="2844788"/>
            <a:ext cx="4932900" cy="371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8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7" name="Google Shape;107;p1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08" name="Google Shape;108;p11"/>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11"/>
          <p:cNvSpPr/>
          <p:nvPr/>
        </p:nvSpPr>
        <p:spPr>
          <a:xfrm>
            <a:off x="1604109" y="95750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742049" y="526624"/>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1173285" y="13948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742402" y="13948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1173285" y="18321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742402" y="18321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1160283" y="3948137"/>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1160283" y="3517313"/>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2026579" y="35173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flipH="1">
            <a:off x="1558978" y="3517313"/>
            <a:ext cx="733371" cy="675370"/>
          </a:xfrm>
          <a:custGeom>
            <a:rect b="b" l="l" r="r" t="t"/>
            <a:pathLst>
              <a:path extrusionOk="0" h="11481" w="12467">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0" name="Shape 120"/>
        <p:cNvGrpSpPr/>
        <p:nvPr/>
      </p:nvGrpSpPr>
      <p:grpSpPr>
        <a:xfrm>
          <a:off x="0" y="0"/>
          <a:ext cx="0" cy="0"/>
          <a:chOff x="0" y="0"/>
          <a:chExt cx="0" cy="0"/>
        </a:xfrm>
      </p:grpSpPr>
      <p:sp>
        <p:nvSpPr>
          <p:cNvPr id="121" name="Google Shape;121;p13"/>
          <p:cNvSpPr txBox="1"/>
          <p:nvPr>
            <p:ph hasCustomPrompt="1" type="title"/>
          </p:nvPr>
        </p:nvSpPr>
        <p:spPr>
          <a:xfrm flipH="1">
            <a:off x="3277675" y="160315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2" name="Google Shape;122;p13"/>
          <p:cNvSpPr txBox="1"/>
          <p:nvPr>
            <p:ph idx="1" type="subTitle"/>
          </p:nvPr>
        </p:nvSpPr>
        <p:spPr>
          <a:xfrm>
            <a:off x="742050" y="1812125"/>
            <a:ext cx="2306100" cy="60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3" name="Google Shape;123;p13"/>
          <p:cNvSpPr txBox="1"/>
          <p:nvPr>
            <p:ph idx="2" type="subTitle"/>
          </p:nvPr>
        </p:nvSpPr>
        <p:spPr>
          <a:xfrm>
            <a:off x="742050" y="1476475"/>
            <a:ext cx="23061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4" name="Google Shape;124;p13"/>
          <p:cNvSpPr txBox="1"/>
          <p:nvPr>
            <p:ph idx="3"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13"/>
          <p:cNvSpPr txBox="1"/>
          <p:nvPr>
            <p:ph hasCustomPrompt="1" idx="4" type="title"/>
          </p:nvPr>
        </p:nvSpPr>
        <p:spPr>
          <a:xfrm flipH="1">
            <a:off x="3277675" y="308216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6" name="Google Shape;126;p13"/>
          <p:cNvSpPr txBox="1"/>
          <p:nvPr>
            <p:ph idx="5" type="subTitle"/>
          </p:nvPr>
        </p:nvSpPr>
        <p:spPr>
          <a:xfrm>
            <a:off x="742050" y="3290650"/>
            <a:ext cx="2306100" cy="60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7" name="Google Shape;127;p13"/>
          <p:cNvSpPr txBox="1"/>
          <p:nvPr>
            <p:ph idx="6" type="subTitle"/>
          </p:nvPr>
        </p:nvSpPr>
        <p:spPr>
          <a:xfrm>
            <a:off x="742050" y="2955000"/>
            <a:ext cx="23061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8" name="Google Shape;128;p13"/>
          <p:cNvSpPr txBox="1"/>
          <p:nvPr>
            <p:ph hasCustomPrompt="1" idx="7" type="title"/>
          </p:nvPr>
        </p:nvSpPr>
        <p:spPr>
          <a:xfrm>
            <a:off x="4867075" y="160315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9" name="Google Shape;129;p13"/>
          <p:cNvSpPr txBox="1"/>
          <p:nvPr>
            <p:ph idx="8" type="subTitle"/>
          </p:nvPr>
        </p:nvSpPr>
        <p:spPr>
          <a:xfrm flipH="1">
            <a:off x="6087154" y="1812125"/>
            <a:ext cx="2306100" cy="6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0" name="Google Shape;130;p13"/>
          <p:cNvSpPr txBox="1"/>
          <p:nvPr>
            <p:ph idx="9" type="subTitle"/>
          </p:nvPr>
        </p:nvSpPr>
        <p:spPr>
          <a:xfrm flipH="1">
            <a:off x="6087154" y="1476475"/>
            <a:ext cx="23061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1" name="Google Shape;131;p13"/>
          <p:cNvSpPr txBox="1"/>
          <p:nvPr>
            <p:ph hasCustomPrompt="1" idx="13" type="title"/>
          </p:nvPr>
        </p:nvSpPr>
        <p:spPr>
          <a:xfrm>
            <a:off x="4867075" y="308216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32" name="Google Shape;132;p13"/>
          <p:cNvSpPr txBox="1"/>
          <p:nvPr>
            <p:ph idx="14" type="subTitle"/>
          </p:nvPr>
        </p:nvSpPr>
        <p:spPr>
          <a:xfrm flipH="1">
            <a:off x="6087154" y="3290642"/>
            <a:ext cx="2306100" cy="6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3" name="Google Shape;133;p13"/>
          <p:cNvSpPr txBox="1"/>
          <p:nvPr>
            <p:ph idx="15" type="subTitle"/>
          </p:nvPr>
        </p:nvSpPr>
        <p:spPr>
          <a:xfrm flipH="1">
            <a:off x="6087154" y="2954992"/>
            <a:ext cx="23061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4" name="Google Shape;134;p1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cxnSp>
        <p:nvCxnSpPr>
          <p:cNvPr id="135" name="Google Shape;135;p13"/>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grpSp>
        <p:nvGrpSpPr>
          <p:cNvPr id="136" name="Google Shape;136;p13"/>
          <p:cNvGrpSpPr/>
          <p:nvPr/>
        </p:nvGrpSpPr>
        <p:grpSpPr>
          <a:xfrm rot="-5400000">
            <a:off x="288656" y="302237"/>
            <a:ext cx="772283" cy="723676"/>
            <a:chOff x="684236" y="4244586"/>
            <a:chExt cx="772283" cy="723676"/>
          </a:xfrm>
        </p:grpSpPr>
        <p:grpSp>
          <p:nvGrpSpPr>
            <p:cNvPr id="137" name="Google Shape;137;p13"/>
            <p:cNvGrpSpPr/>
            <p:nvPr/>
          </p:nvGrpSpPr>
          <p:grpSpPr>
            <a:xfrm>
              <a:off x="733675" y="4244587"/>
              <a:ext cx="722844" cy="723676"/>
              <a:chOff x="622275" y="4230287"/>
              <a:chExt cx="722844" cy="723676"/>
            </a:xfrm>
          </p:grpSpPr>
          <p:sp>
            <p:nvSpPr>
              <p:cNvPr id="138" name="Google Shape;138;p13"/>
              <p:cNvSpPr/>
              <p:nvPr/>
            </p:nvSpPr>
            <p:spPr>
              <a:xfrm rot="-5400000">
                <a:off x="1056225" y="471441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rot="-5400000">
                <a:off x="1056225" y="427963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22425" y="471441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rot="-2700000">
                <a:off x="1056276" y="4279844"/>
                <a:ext cx="239285" cy="239285"/>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3"/>
              <p:cNvCxnSpPr/>
              <p:nvPr/>
            </p:nvCxnSpPr>
            <p:spPr>
              <a:xfrm>
                <a:off x="953775" y="4212125"/>
                <a:ext cx="0" cy="374700"/>
              </a:xfrm>
              <a:prstGeom prst="straightConnector1">
                <a:avLst/>
              </a:prstGeom>
              <a:noFill/>
              <a:ln cap="flat" cmpd="sng" w="28575">
                <a:solidFill>
                  <a:schemeClr val="dk1"/>
                </a:solidFill>
                <a:prstDash val="solid"/>
                <a:round/>
                <a:headEnd len="med" w="med" type="none"/>
                <a:tailEnd len="med" w="med" type="none"/>
              </a:ln>
            </p:spPr>
          </p:cxnSp>
        </p:grpSp>
        <p:sp>
          <p:nvSpPr>
            <p:cNvPr id="143" name="Google Shape;143;p13"/>
            <p:cNvSpPr/>
            <p:nvPr/>
          </p:nvSpPr>
          <p:spPr>
            <a:xfrm rot="-5400000">
              <a:off x="733825" y="429093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rot="-8100000">
              <a:off x="1167676" y="4294144"/>
              <a:ext cx="239285" cy="239285"/>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3"/>
            <p:cNvCxnSpPr/>
            <p:nvPr/>
          </p:nvCxnSpPr>
          <p:spPr>
            <a:xfrm rot="10800000">
              <a:off x="1287325" y="4409600"/>
              <a:ext cx="0" cy="464400"/>
            </a:xfrm>
            <a:prstGeom prst="straightConnector1">
              <a:avLst/>
            </a:prstGeom>
            <a:noFill/>
            <a:ln cap="flat" cmpd="sng" w="28575">
              <a:solidFill>
                <a:schemeClr val="dk1"/>
              </a:solidFill>
              <a:prstDash val="solid"/>
              <a:round/>
              <a:headEnd len="med" w="med" type="none"/>
              <a:tailEnd len="med" w="med" type="none"/>
            </a:ln>
          </p:spPr>
        </p:cxnSp>
        <p:sp>
          <p:nvSpPr>
            <p:cNvPr id="146" name="Google Shape;146;p13"/>
            <p:cNvSpPr/>
            <p:nvPr/>
          </p:nvSpPr>
          <p:spPr>
            <a:xfrm flipH="1" rot="8100000">
              <a:off x="733793" y="4294144"/>
              <a:ext cx="239285" cy="239285"/>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3"/>
          <p:cNvSpPr/>
          <p:nvPr/>
        </p:nvSpPr>
        <p:spPr>
          <a:xfrm rot="5400000">
            <a:off x="333462" y="324212"/>
            <a:ext cx="721863" cy="67972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 name="Google Shape;148;p13"/>
          <p:cNvSpPr/>
          <p:nvPr/>
        </p:nvSpPr>
        <p:spPr>
          <a:xfrm rot="5400000">
            <a:off x="7865911" y="60026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99711" y="60026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50" name="Shape 150"/>
        <p:cNvGrpSpPr/>
        <p:nvPr/>
      </p:nvGrpSpPr>
      <p:grpSpPr>
        <a:xfrm>
          <a:off x="0" y="0"/>
          <a:ext cx="0" cy="0"/>
          <a:chOff x="0" y="0"/>
          <a:chExt cx="0" cy="0"/>
        </a:xfrm>
      </p:grpSpPr>
      <p:sp>
        <p:nvSpPr>
          <p:cNvPr id="151" name="Google Shape;151;p1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52" name="Google Shape;152;p14"/>
          <p:cNvSpPr txBox="1"/>
          <p:nvPr>
            <p:ph type="title"/>
          </p:nvPr>
        </p:nvSpPr>
        <p:spPr>
          <a:xfrm>
            <a:off x="3883575" y="3086754"/>
            <a:ext cx="4222800" cy="373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2"/>
              </a:buClr>
              <a:buSzPts val="42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3" name="Google Shape;153;p14"/>
          <p:cNvSpPr txBox="1"/>
          <p:nvPr>
            <p:ph idx="1" type="subTitle"/>
          </p:nvPr>
        </p:nvSpPr>
        <p:spPr>
          <a:xfrm>
            <a:off x="2523075" y="1532504"/>
            <a:ext cx="5683500" cy="121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2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54" name="Google Shape;154;p14"/>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14"/>
          <p:cNvSpPr/>
          <p:nvPr/>
        </p:nvSpPr>
        <p:spPr>
          <a:xfrm>
            <a:off x="1604109" y="95750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742049" y="526624"/>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1173285" y="13948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742402" y="13948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1173285" y="18321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742402" y="18321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7882285" y="526682"/>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7010577" y="526623"/>
            <a:ext cx="707488" cy="244241"/>
          </a:xfrm>
          <a:custGeom>
            <a:rect b="b" l="l" r="r" t="t"/>
            <a:pathLst>
              <a:path extrusionOk="0" h="4152" w="12027">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63" name="Shape 163"/>
        <p:cNvGrpSpPr/>
        <p:nvPr/>
      </p:nvGrpSpPr>
      <p:grpSpPr>
        <a:xfrm>
          <a:off x="0" y="0"/>
          <a:ext cx="0" cy="0"/>
          <a:chOff x="0" y="0"/>
          <a:chExt cx="0" cy="0"/>
        </a:xfrm>
      </p:grpSpPr>
      <p:sp>
        <p:nvSpPr>
          <p:cNvPr id="164" name="Google Shape;164;p1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65" name="Google Shape;165;p15"/>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6" name="Google Shape;166;p15"/>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15"/>
          <p:cNvSpPr/>
          <p:nvPr/>
        </p:nvSpPr>
        <p:spPr>
          <a:xfrm>
            <a:off x="521390" y="597924"/>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956450" y="59798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rot="-5400000">
            <a:off x="7502146" y="6082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rot="-5400000">
            <a:off x="8137887" y="39300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rot="-5400000">
            <a:off x="8378246" y="966693"/>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72" name="Shape 172"/>
        <p:cNvGrpSpPr/>
        <p:nvPr/>
      </p:nvGrpSpPr>
      <p:grpSpPr>
        <a:xfrm>
          <a:off x="0" y="0"/>
          <a:ext cx="0" cy="0"/>
          <a:chOff x="0" y="0"/>
          <a:chExt cx="0" cy="0"/>
        </a:xfrm>
      </p:grpSpPr>
      <p:sp>
        <p:nvSpPr>
          <p:cNvPr id="173" name="Google Shape;173;p1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74" name="Google Shape;174;p16"/>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16"/>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16"/>
          <p:cNvSpPr/>
          <p:nvPr/>
        </p:nvSpPr>
        <p:spPr>
          <a:xfrm rot="5400000">
            <a:off x="8510998" y="59793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rot="5400000">
            <a:off x="7854550" y="382669"/>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spTree>
      <p:nvGrpSpPr>
        <p:cNvPr id="178" name="Shape 178"/>
        <p:cNvGrpSpPr/>
        <p:nvPr/>
      </p:nvGrpSpPr>
      <p:grpSpPr>
        <a:xfrm>
          <a:off x="0" y="0"/>
          <a:ext cx="0" cy="0"/>
          <a:chOff x="0" y="0"/>
          <a:chExt cx="0" cy="0"/>
        </a:xfrm>
      </p:grpSpPr>
      <p:sp>
        <p:nvSpPr>
          <p:cNvPr id="179" name="Google Shape;179;p1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80" name="Google Shape;180;p17"/>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81" name="Google Shape;181;p17"/>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17"/>
          <p:cNvSpPr/>
          <p:nvPr/>
        </p:nvSpPr>
        <p:spPr>
          <a:xfrm rot="5400000">
            <a:off x="1213423" y="59793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rot="5400000">
            <a:off x="556975" y="382669"/>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8097174" y="596357"/>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
    <p:spTree>
      <p:nvGrpSpPr>
        <p:cNvPr id="185" name="Shape 185"/>
        <p:cNvGrpSpPr/>
        <p:nvPr/>
      </p:nvGrpSpPr>
      <p:grpSpPr>
        <a:xfrm>
          <a:off x="0" y="0"/>
          <a:ext cx="0" cy="0"/>
          <a:chOff x="0" y="0"/>
          <a:chExt cx="0" cy="0"/>
        </a:xfrm>
      </p:grpSpPr>
      <p:sp>
        <p:nvSpPr>
          <p:cNvPr id="186" name="Google Shape;186;p1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cxnSp>
        <p:nvCxnSpPr>
          <p:cNvPr id="187" name="Google Shape;187;p18"/>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18"/>
          <p:cNvSpPr txBox="1"/>
          <p:nvPr>
            <p:ph type="title"/>
          </p:nvPr>
        </p:nvSpPr>
        <p:spPr>
          <a:xfrm>
            <a:off x="1294500" y="526625"/>
            <a:ext cx="65550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189" name="Shape 189"/>
        <p:cNvGrpSpPr/>
        <p:nvPr/>
      </p:nvGrpSpPr>
      <p:grpSpPr>
        <a:xfrm>
          <a:off x="0" y="0"/>
          <a:ext cx="0" cy="0"/>
          <a:chOff x="0" y="0"/>
          <a:chExt cx="0" cy="0"/>
        </a:xfrm>
      </p:grpSpPr>
      <p:sp>
        <p:nvSpPr>
          <p:cNvPr id="190" name="Google Shape;190;p1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91" name="Google Shape;191;p19"/>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92" name="Google Shape;192;p19"/>
          <p:cNvSpPr txBox="1"/>
          <p:nvPr>
            <p:ph hasCustomPrompt="1" type="title"/>
          </p:nvPr>
        </p:nvSpPr>
        <p:spPr>
          <a:xfrm flipH="1">
            <a:off x="4353547" y="931238"/>
            <a:ext cx="1660200" cy="10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8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93" name="Google Shape;193;p19"/>
          <p:cNvSpPr txBox="1"/>
          <p:nvPr>
            <p:ph idx="2" type="title"/>
          </p:nvPr>
        </p:nvSpPr>
        <p:spPr>
          <a:xfrm>
            <a:off x="4291700" y="2375625"/>
            <a:ext cx="3943500" cy="876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4" name="Google Shape;194;p19"/>
          <p:cNvSpPr txBox="1"/>
          <p:nvPr>
            <p:ph idx="1" type="subTitle"/>
          </p:nvPr>
        </p:nvSpPr>
        <p:spPr>
          <a:xfrm>
            <a:off x="4626500" y="3252538"/>
            <a:ext cx="3237000" cy="58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195" name="Shape 195"/>
        <p:cNvGrpSpPr/>
        <p:nvPr/>
      </p:nvGrpSpPr>
      <p:grpSpPr>
        <a:xfrm>
          <a:off x="0" y="0"/>
          <a:ext cx="0" cy="0"/>
          <a:chOff x="0" y="0"/>
          <a:chExt cx="0" cy="0"/>
        </a:xfrm>
      </p:grpSpPr>
      <p:sp>
        <p:nvSpPr>
          <p:cNvPr id="196" name="Google Shape;196;p2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97" name="Google Shape;197;p20"/>
          <p:cNvSpPr txBox="1"/>
          <p:nvPr>
            <p:ph idx="1" type="subTitle"/>
          </p:nvPr>
        </p:nvSpPr>
        <p:spPr>
          <a:xfrm>
            <a:off x="5240061" y="3598665"/>
            <a:ext cx="2327700" cy="48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8" name="Google Shape;198;p20"/>
          <p:cNvSpPr txBox="1"/>
          <p:nvPr>
            <p:ph idx="2" type="subTitle"/>
          </p:nvPr>
        </p:nvSpPr>
        <p:spPr>
          <a:xfrm>
            <a:off x="5240062" y="3210535"/>
            <a:ext cx="2327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199" name="Google Shape;199;p20"/>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00" name="Google Shape;200;p20"/>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01" name="Google Shape;201;p20"/>
          <p:cNvSpPr txBox="1"/>
          <p:nvPr>
            <p:ph idx="3" type="subTitle"/>
          </p:nvPr>
        </p:nvSpPr>
        <p:spPr>
          <a:xfrm>
            <a:off x="1576236" y="3598665"/>
            <a:ext cx="2327700" cy="48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02" name="Google Shape;202;p20"/>
          <p:cNvSpPr txBox="1"/>
          <p:nvPr>
            <p:ph idx="4" type="subTitle"/>
          </p:nvPr>
        </p:nvSpPr>
        <p:spPr>
          <a:xfrm>
            <a:off x="1576237" y="3210535"/>
            <a:ext cx="23277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03" name="Google Shape;203;p20"/>
          <p:cNvSpPr/>
          <p:nvPr/>
        </p:nvSpPr>
        <p:spPr>
          <a:xfrm rot="5400000">
            <a:off x="8552474" y="372027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8552474" y="285857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rot="5400000">
            <a:off x="8100816" y="3294689"/>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820804" y="1447564"/>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820804" y="585857"/>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47098" y="585621"/>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3" name="Google Shape;33;p3"/>
          <p:cNvSpPr txBox="1"/>
          <p:nvPr>
            <p:ph hasCustomPrompt="1" type="title"/>
          </p:nvPr>
        </p:nvSpPr>
        <p:spPr>
          <a:xfrm flipH="1">
            <a:off x="2945400" y="931238"/>
            <a:ext cx="1575300" cy="10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8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34" name="Google Shape;34;p3"/>
          <p:cNvSpPr txBox="1"/>
          <p:nvPr>
            <p:ph idx="2" type="title"/>
          </p:nvPr>
        </p:nvSpPr>
        <p:spPr>
          <a:xfrm>
            <a:off x="1058571" y="2375638"/>
            <a:ext cx="3521700" cy="87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 name="Google Shape;35;p3"/>
          <p:cNvSpPr txBox="1"/>
          <p:nvPr>
            <p:ph idx="1" type="subTitle"/>
          </p:nvPr>
        </p:nvSpPr>
        <p:spPr>
          <a:xfrm>
            <a:off x="1058571" y="3252550"/>
            <a:ext cx="3233400" cy="58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cxnSp>
        <p:nvCxnSpPr>
          <p:cNvPr id="36" name="Google Shape;36;p3"/>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spTree>
      <p:nvGrpSpPr>
        <p:cNvPr id="209" name="Shape 209"/>
        <p:cNvGrpSpPr/>
        <p:nvPr/>
      </p:nvGrpSpPr>
      <p:grpSpPr>
        <a:xfrm>
          <a:off x="0" y="0"/>
          <a:ext cx="0" cy="0"/>
          <a:chOff x="0" y="0"/>
          <a:chExt cx="0" cy="0"/>
        </a:xfrm>
      </p:grpSpPr>
      <p:sp>
        <p:nvSpPr>
          <p:cNvPr id="210" name="Google Shape;210;p2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11" name="Google Shape;211;p21"/>
          <p:cNvSpPr txBox="1"/>
          <p:nvPr>
            <p:ph idx="1" type="subTitle"/>
          </p:nvPr>
        </p:nvSpPr>
        <p:spPr>
          <a:xfrm>
            <a:off x="845750" y="2933150"/>
            <a:ext cx="21057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2" name="Google Shape;212;p21"/>
          <p:cNvSpPr txBox="1"/>
          <p:nvPr>
            <p:ph idx="2" type="subTitle"/>
          </p:nvPr>
        </p:nvSpPr>
        <p:spPr>
          <a:xfrm>
            <a:off x="845760" y="2534413"/>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13" name="Google Shape;213;p21"/>
          <p:cNvSpPr txBox="1"/>
          <p:nvPr>
            <p:ph idx="3" type="subTitle"/>
          </p:nvPr>
        </p:nvSpPr>
        <p:spPr>
          <a:xfrm>
            <a:off x="3519150" y="2933150"/>
            <a:ext cx="21057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4" name="Google Shape;214;p21"/>
          <p:cNvSpPr txBox="1"/>
          <p:nvPr>
            <p:ph idx="4" type="subTitle"/>
          </p:nvPr>
        </p:nvSpPr>
        <p:spPr>
          <a:xfrm>
            <a:off x="3519160" y="2534413"/>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15" name="Google Shape;215;p21"/>
          <p:cNvSpPr txBox="1"/>
          <p:nvPr>
            <p:ph idx="5" type="subTitle"/>
          </p:nvPr>
        </p:nvSpPr>
        <p:spPr>
          <a:xfrm>
            <a:off x="6192550" y="2933150"/>
            <a:ext cx="21057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6" name="Google Shape;216;p21"/>
          <p:cNvSpPr txBox="1"/>
          <p:nvPr>
            <p:ph idx="6" type="subTitle"/>
          </p:nvPr>
        </p:nvSpPr>
        <p:spPr>
          <a:xfrm>
            <a:off x="6192560" y="2534413"/>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17" name="Google Shape;217;p21"/>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18" name="Google Shape;218;p21"/>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19" name="Google Shape;219;p21"/>
          <p:cNvSpPr/>
          <p:nvPr/>
        </p:nvSpPr>
        <p:spPr>
          <a:xfrm>
            <a:off x="7864465" y="813341"/>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7429475" y="38253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8">
    <p:spTree>
      <p:nvGrpSpPr>
        <p:cNvPr id="221" name="Shape 221"/>
        <p:cNvGrpSpPr/>
        <p:nvPr/>
      </p:nvGrpSpPr>
      <p:grpSpPr>
        <a:xfrm>
          <a:off x="0" y="0"/>
          <a:ext cx="0" cy="0"/>
          <a:chOff x="0" y="0"/>
          <a:chExt cx="0" cy="0"/>
        </a:xfrm>
      </p:grpSpPr>
      <p:sp>
        <p:nvSpPr>
          <p:cNvPr id="222" name="Google Shape;222;p2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23" name="Google Shape;223;p22"/>
          <p:cNvSpPr txBox="1"/>
          <p:nvPr>
            <p:ph idx="1" type="subTitle"/>
          </p:nvPr>
        </p:nvSpPr>
        <p:spPr>
          <a:xfrm>
            <a:off x="1708423" y="1742663"/>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4" name="Google Shape;224;p22"/>
          <p:cNvSpPr txBox="1"/>
          <p:nvPr>
            <p:ph idx="2" type="subTitle"/>
          </p:nvPr>
        </p:nvSpPr>
        <p:spPr>
          <a:xfrm>
            <a:off x="1708423" y="13795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25" name="Google Shape;225;p22"/>
          <p:cNvSpPr txBox="1"/>
          <p:nvPr>
            <p:ph idx="3" type="subTitle"/>
          </p:nvPr>
        </p:nvSpPr>
        <p:spPr>
          <a:xfrm>
            <a:off x="1708423" y="3466618"/>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6" name="Google Shape;226;p22"/>
          <p:cNvSpPr txBox="1"/>
          <p:nvPr>
            <p:ph idx="4" type="subTitle"/>
          </p:nvPr>
        </p:nvSpPr>
        <p:spPr>
          <a:xfrm>
            <a:off x="1708423" y="31096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27" name="Google Shape;227;p22"/>
          <p:cNvSpPr txBox="1"/>
          <p:nvPr>
            <p:ph idx="5" type="subTitle"/>
          </p:nvPr>
        </p:nvSpPr>
        <p:spPr>
          <a:xfrm>
            <a:off x="5645273" y="1742663"/>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8" name="Google Shape;228;p22"/>
          <p:cNvSpPr txBox="1"/>
          <p:nvPr>
            <p:ph idx="6" type="subTitle"/>
          </p:nvPr>
        </p:nvSpPr>
        <p:spPr>
          <a:xfrm>
            <a:off x="5645273" y="13795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29" name="Google Shape;229;p22"/>
          <p:cNvSpPr txBox="1"/>
          <p:nvPr>
            <p:ph idx="7" type="subTitle"/>
          </p:nvPr>
        </p:nvSpPr>
        <p:spPr>
          <a:xfrm>
            <a:off x="5645273" y="3466618"/>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30" name="Google Shape;230;p22"/>
          <p:cNvSpPr txBox="1"/>
          <p:nvPr>
            <p:ph idx="8" type="subTitle"/>
          </p:nvPr>
        </p:nvSpPr>
        <p:spPr>
          <a:xfrm>
            <a:off x="5645273" y="31096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31" name="Google Shape;231;p22"/>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32" name="Google Shape;232;p22"/>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22"/>
          <p:cNvSpPr/>
          <p:nvPr/>
        </p:nvSpPr>
        <p:spPr>
          <a:xfrm>
            <a:off x="8524531" y="863937"/>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8524531" y="433113"/>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7657824" y="4331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7636471" y="433113"/>
            <a:ext cx="733371" cy="675370"/>
          </a:xfrm>
          <a:custGeom>
            <a:rect b="b" l="l" r="r" t="t"/>
            <a:pathLst>
              <a:path extrusionOk="0" h="11481" w="12467">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5873145" y="433100"/>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5426895" y="433100"/>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8513988" y="1294793"/>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8086674" y="1294812"/>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241" name="Shape 241"/>
        <p:cNvGrpSpPr/>
        <p:nvPr/>
      </p:nvGrpSpPr>
      <p:grpSpPr>
        <a:xfrm>
          <a:off x="0" y="0"/>
          <a:ext cx="0" cy="0"/>
          <a:chOff x="0" y="0"/>
          <a:chExt cx="0" cy="0"/>
        </a:xfrm>
      </p:grpSpPr>
      <p:sp>
        <p:nvSpPr>
          <p:cNvPr id="242" name="Google Shape;242;p2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43" name="Google Shape;243;p23"/>
          <p:cNvSpPr txBox="1"/>
          <p:nvPr>
            <p:ph idx="1" type="subTitle"/>
          </p:nvPr>
        </p:nvSpPr>
        <p:spPr>
          <a:xfrm>
            <a:off x="1537850" y="1721072"/>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4" name="Google Shape;244;p23"/>
          <p:cNvSpPr txBox="1"/>
          <p:nvPr>
            <p:ph idx="2" type="subTitle"/>
          </p:nvPr>
        </p:nvSpPr>
        <p:spPr>
          <a:xfrm>
            <a:off x="1537850" y="1382670"/>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45" name="Google Shape;245;p23"/>
          <p:cNvSpPr txBox="1"/>
          <p:nvPr>
            <p:ph idx="3" type="subTitle"/>
          </p:nvPr>
        </p:nvSpPr>
        <p:spPr>
          <a:xfrm>
            <a:off x="4149038" y="1721072"/>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6" name="Google Shape;246;p23"/>
          <p:cNvSpPr txBox="1"/>
          <p:nvPr>
            <p:ph idx="4" type="subTitle"/>
          </p:nvPr>
        </p:nvSpPr>
        <p:spPr>
          <a:xfrm>
            <a:off x="4149038" y="1382670"/>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47" name="Google Shape;247;p23"/>
          <p:cNvSpPr txBox="1"/>
          <p:nvPr>
            <p:ph idx="5" type="subTitle"/>
          </p:nvPr>
        </p:nvSpPr>
        <p:spPr>
          <a:xfrm>
            <a:off x="6767250" y="1721070"/>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8" name="Google Shape;248;p23"/>
          <p:cNvSpPr txBox="1"/>
          <p:nvPr>
            <p:ph idx="6" type="subTitle"/>
          </p:nvPr>
        </p:nvSpPr>
        <p:spPr>
          <a:xfrm>
            <a:off x="6767250" y="1382670"/>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49" name="Google Shape;249;p23"/>
          <p:cNvSpPr txBox="1"/>
          <p:nvPr>
            <p:ph idx="7" type="subTitle"/>
          </p:nvPr>
        </p:nvSpPr>
        <p:spPr>
          <a:xfrm>
            <a:off x="1537850" y="3268769"/>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50" name="Google Shape;250;p23"/>
          <p:cNvSpPr txBox="1"/>
          <p:nvPr>
            <p:ph idx="8" type="subTitle"/>
          </p:nvPr>
        </p:nvSpPr>
        <p:spPr>
          <a:xfrm>
            <a:off x="1537850" y="2930367"/>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51" name="Google Shape;251;p23"/>
          <p:cNvSpPr txBox="1"/>
          <p:nvPr>
            <p:ph idx="9" type="subTitle"/>
          </p:nvPr>
        </p:nvSpPr>
        <p:spPr>
          <a:xfrm>
            <a:off x="4149038" y="3268769"/>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52" name="Google Shape;252;p23"/>
          <p:cNvSpPr txBox="1"/>
          <p:nvPr>
            <p:ph idx="13" type="subTitle"/>
          </p:nvPr>
        </p:nvSpPr>
        <p:spPr>
          <a:xfrm>
            <a:off x="4149038" y="2930367"/>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53" name="Google Shape;253;p23"/>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54" name="Google Shape;254;p23"/>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55" name="Google Shape;255;p23"/>
          <p:cNvSpPr/>
          <p:nvPr/>
        </p:nvSpPr>
        <p:spPr>
          <a:xfrm rot="-5400000">
            <a:off x="5574371" y="6082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rot="-5400000">
            <a:off x="6210112" y="39300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flipH="1">
            <a:off x="6873304" y="3828599"/>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flipH="1">
            <a:off x="6873304" y="3397775"/>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flipH="1">
            <a:off x="7304128" y="3397775"/>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flipH="1">
            <a:off x="6468554" y="3828638"/>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flipH="1">
            <a:off x="7734953" y="296695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flipH="1">
            <a:off x="7278059" y="3397775"/>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0">
    <p:spTree>
      <p:nvGrpSpPr>
        <p:cNvPr id="263" name="Shape 263"/>
        <p:cNvGrpSpPr/>
        <p:nvPr/>
      </p:nvGrpSpPr>
      <p:grpSpPr>
        <a:xfrm>
          <a:off x="0" y="0"/>
          <a:ext cx="0" cy="0"/>
          <a:chOff x="0" y="0"/>
          <a:chExt cx="0" cy="0"/>
        </a:xfrm>
      </p:grpSpPr>
      <p:sp>
        <p:nvSpPr>
          <p:cNvPr id="264" name="Google Shape;264;p2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65" name="Google Shape;265;p24"/>
          <p:cNvSpPr txBox="1"/>
          <p:nvPr>
            <p:ph idx="1" type="subTitle"/>
          </p:nvPr>
        </p:nvSpPr>
        <p:spPr>
          <a:xfrm>
            <a:off x="759175" y="15946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6" name="Google Shape;266;p24"/>
          <p:cNvSpPr txBox="1"/>
          <p:nvPr>
            <p:ph idx="2" type="subTitle"/>
          </p:nvPr>
        </p:nvSpPr>
        <p:spPr>
          <a:xfrm>
            <a:off x="759175" y="11961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67" name="Google Shape;267;p24"/>
          <p:cNvSpPr txBox="1"/>
          <p:nvPr>
            <p:ph idx="3" type="subTitle"/>
          </p:nvPr>
        </p:nvSpPr>
        <p:spPr>
          <a:xfrm>
            <a:off x="759175" y="2714331"/>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8" name="Google Shape;268;p24"/>
          <p:cNvSpPr txBox="1"/>
          <p:nvPr>
            <p:ph idx="4" type="subTitle"/>
          </p:nvPr>
        </p:nvSpPr>
        <p:spPr>
          <a:xfrm>
            <a:off x="759175" y="2315738"/>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69" name="Google Shape;269;p24"/>
          <p:cNvSpPr txBox="1"/>
          <p:nvPr>
            <p:ph idx="5" type="subTitle"/>
          </p:nvPr>
        </p:nvSpPr>
        <p:spPr>
          <a:xfrm>
            <a:off x="759175" y="38339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0" name="Google Shape;270;p24"/>
          <p:cNvSpPr txBox="1"/>
          <p:nvPr>
            <p:ph idx="6" type="subTitle"/>
          </p:nvPr>
        </p:nvSpPr>
        <p:spPr>
          <a:xfrm>
            <a:off x="759175" y="34354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1" name="Google Shape;271;p24"/>
          <p:cNvSpPr txBox="1"/>
          <p:nvPr>
            <p:ph idx="7" type="subTitle"/>
          </p:nvPr>
        </p:nvSpPr>
        <p:spPr>
          <a:xfrm>
            <a:off x="4882500" y="15946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2" name="Google Shape;272;p24"/>
          <p:cNvSpPr txBox="1"/>
          <p:nvPr>
            <p:ph idx="8" type="subTitle"/>
          </p:nvPr>
        </p:nvSpPr>
        <p:spPr>
          <a:xfrm>
            <a:off x="4882500" y="11961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3" name="Google Shape;273;p24"/>
          <p:cNvSpPr txBox="1"/>
          <p:nvPr>
            <p:ph idx="9" type="subTitle"/>
          </p:nvPr>
        </p:nvSpPr>
        <p:spPr>
          <a:xfrm>
            <a:off x="4882500" y="2714331"/>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4" name="Google Shape;274;p24"/>
          <p:cNvSpPr txBox="1"/>
          <p:nvPr>
            <p:ph idx="13" type="subTitle"/>
          </p:nvPr>
        </p:nvSpPr>
        <p:spPr>
          <a:xfrm>
            <a:off x="4882500" y="2315738"/>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5" name="Google Shape;275;p24"/>
          <p:cNvSpPr txBox="1"/>
          <p:nvPr>
            <p:ph idx="14" type="subTitle"/>
          </p:nvPr>
        </p:nvSpPr>
        <p:spPr>
          <a:xfrm>
            <a:off x="4882500" y="38339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6" name="Google Shape;276;p24"/>
          <p:cNvSpPr txBox="1"/>
          <p:nvPr>
            <p:ph idx="15" type="subTitle"/>
          </p:nvPr>
        </p:nvSpPr>
        <p:spPr>
          <a:xfrm>
            <a:off x="4882500" y="34354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7" name="Google Shape;277;p24"/>
          <p:cNvSpPr txBox="1"/>
          <p:nvPr>
            <p:ph type="title"/>
          </p:nvPr>
        </p:nvSpPr>
        <p:spPr>
          <a:xfrm>
            <a:off x="742050" y="526625"/>
            <a:ext cx="56505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78" name="Google Shape;278;p24"/>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24"/>
          <p:cNvSpPr/>
          <p:nvPr/>
        </p:nvSpPr>
        <p:spPr>
          <a:xfrm>
            <a:off x="8154911" y="3256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8590735" y="756475"/>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8117734" y="325533"/>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8155089" y="1184616"/>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590561" y="1184616"/>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7724213" y="3256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285" name="Shape 285"/>
        <p:cNvGrpSpPr/>
        <p:nvPr/>
      </p:nvGrpSpPr>
      <p:grpSpPr>
        <a:xfrm>
          <a:off x="0" y="0"/>
          <a:ext cx="0" cy="0"/>
          <a:chOff x="0" y="0"/>
          <a:chExt cx="0" cy="0"/>
        </a:xfrm>
      </p:grpSpPr>
      <p:sp>
        <p:nvSpPr>
          <p:cNvPr id="286" name="Google Shape;286;p2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87" name="Google Shape;287;p25"/>
          <p:cNvSpPr txBox="1"/>
          <p:nvPr>
            <p:ph hasCustomPrompt="1" type="title"/>
          </p:nvPr>
        </p:nvSpPr>
        <p:spPr>
          <a:xfrm>
            <a:off x="1230875" y="6343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88" name="Google Shape;288;p25"/>
          <p:cNvSpPr txBox="1"/>
          <p:nvPr>
            <p:ph idx="1" type="subTitle"/>
          </p:nvPr>
        </p:nvSpPr>
        <p:spPr>
          <a:xfrm>
            <a:off x="742000" y="1394500"/>
            <a:ext cx="3060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25"/>
          <p:cNvSpPr txBox="1"/>
          <p:nvPr>
            <p:ph hasCustomPrompt="1" idx="2" type="title"/>
          </p:nvPr>
        </p:nvSpPr>
        <p:spPr>
          <a:xfrm>
            <a:off x="5151800" y="6343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90" name="Google Shape;290;p25"/>
          <p:cNvSpPr txBox="1"/>
          <p:nvPr>
            <p:ph idx="3" type="subTitle"/>
          </p:nvPr>
        </p:nvSpPr>
        <p:spPr>
          <a:xfrm>
            <a:off x="5341400" y="1394500"/>
            <a:ext cx="3060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5"/>
          <p:cNvSpPr txBox="1"/>
          <p:nvPr>
            <p:ph hasCustomPrompt="1" idx="4" type="title"/>
          </p:nvPr>
        </p:nvSpPr>
        <p:spPr>
          <a:xfrm>
            <a:off x="1230875" y="26929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92" name="Google Shape;292;p25"/>
          <p:cNvSpPr txBox="1"/>
          <p:nvPr>
            <p:ph idx="5" type="subTitle"/>
          </p:nvPr>
        </p:nvSpPr>
        <p:spPr>
          <a:xfrm>
            <a:off x="742000" y="3453100"/>
            <a:ext cx="3060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3" name="Google Shape;293;p25"/>
          <p:cNvSpPr txBox="1"/>
          <p:nvPr>
            <p:ph hasCustomPrompt="1" idx="6" type="title"/>
          </p:nvPr>
        </p:nvSpPr>
        <p:spPr>
          <a:xfrm>
            <a:off x="5151800" y="26929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94" name="Google Shape;294;p25"/>
          <p:cNvSpPr txBox="1"/>
          <p:nvPr>
            <p:ph idx="7" type="subTitle"/>
          </p:nvPr>
        </p:nvSpPr>
        <p:spPr>
          <a:xfrm>
            <a:off x="5341400" y="3453100"/>
            <a:ext cx="3060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95" name="Google Shape;295;p25"/>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96" name="Google Shape;296;p25"/>
          <p:cNvSpPr/>
          <p:nvPr/>
        </p:nvSpPr>
        <p:spPr>
          <a:xfrm>
            <a:off x="4005716" y="1705011"/>
            <a:ext cx="1132558" cy="1106145"/>
          </a:xfrm>
          <a:custGeom>
            <a:rect b="b" l="l" r="r" t="t"/>
            <a:pathLst>
              <a:path extrusionOk="0" h="18804" w="19253">
                <a:moveTo>
                  <a:pt x="9405" y="1"/>
                </a:moveTo>
                <a:cubicBezTo>
                  <a:pt x="8512" y="1"/>
                  <a:pt x="7713" y="577"/>
                  <a:pt x="7430" y="1427"/>
                </a:cubicBezTo>
                <a:cubicBezTo>
                  <a:pt x="7150" y="2293"/>
                  <a:pt x="7462" y="3237"/>
                  <a:pt x="8198" y="3770"/>
                </a:cubicBezTo>
                <a:cubicBezTo>
                  <a:pt x="8719" y="4129"/>
                  <a:pt x="9031" y="4721"/>
                  <a:pt x="9038" y="5359"/>
                </a:cubicBezTo>
                <a:lnTo>
                  <a:pt x="9038" y="5626"/>
                </a:lnTo>
                <a:cubicBezTo>
                  <a:pt x="9025" y="6485"/>
                  <a:pt x="8654" y="7293"/>
                  <a:pt x="8009" y="7866"/>
                </a:cubicBezTo>
                <a:cubicBezTo>
                  <a:pt x="7905" y="7957"/>
                  <a:pt x="7814" y="8061"/>
                  <a:pt x="7729" y="8172"/>
                </a:cubicBezTo>
                <a:cubicBezTo>
                  <a:pt x="7316" y="8713"/>
                  <a:pt x="6668" y="9038"/>
                  <a:pt x="5985" y="9038"/>
                </a:cubicBezTo>
                <a:cubicBezTo>
                  <a:pt x="5978" y="9038"/>
                  <a:pt x="5971" y="9038"/>
                  <a:pt x="5965" y="9038"/>
                </a:cubicBezTo>
                <a:lnTo>
                  <a:pt x="5782" y="9038"/>
                </a:lnTo>
                <a:cubicBezTo>
                  <a:pt x="5775" y="9038"/>
                  <a:pt x="5768" y="9038"/>
                  <a:pt x="5761" y="9038"/>
                </a:cubicBezTo>
                <a:cubicBezTo>
                  <a:pt x="4955" y="9038"/>
                  <a:pt x="4189" y="8680"/>
                  <a:pt x="3666" y="8067"/>
                </a:cubicBezTo>
                <a:cubicBezTo>
                  <a:pt x="3260" y="7592"/>
                  <a:pt x="2674" y="7330"/>
                  <a:pt x="2072" y="7330"/>
                </a:cubicBezTo>
                <a:cubicBezTo>
                  <a:pt x="1834" y="7330"/>
                  <a:pt x="1594" y="7371"/>
                  <a:pt x="1362" y="7455"/>
                </a:cubicBezTo>
                <a:cubicBezTo>
                  <a:pt x="548" y="7755"/>
                  <a:pt x="1" y="8530"/>
                  <a:pt x="1" y="9402"/>
                </a:cubicBezTo>
                <a:cubicBezTo>
                  <a:pt x="1" y="10275"/>
                  <a:pt x="548" y="11056"/>
                  <a:pt x="1362" y="11355"/>
                </a:cubicBezTo>
                <a:cubicBezTo>
                  <a:pt x="1593" y="11438"/>
                  <a:pt x="1832" y="11478"/>
                  <a:pt x="2069" y="11478"/>
                </a:cubicBezTo>
                <a:cubicBezTo>
                  <a:pt x="2672" y="11478"/>
                  <a:pt x="3260" y="11218"/>
                  <a:pt x="3666" y="10737"/>
                </a:cubicBezTo>
                <a:cubicBezTo>
                  <a:pt x="4200" y="10079"/>
                  <a:pt x="5001" y="9695"/>
                  <a:pt x="5854" y="9689"/>
                </a:cubicBezTo>
                <a:lnTo>
                  <a:pt x="5900" y="9689"/>
                </a:lnTo>
                <a:cubicBezTo>
                  <a:pt x="5913" y="9688"/>
                  <a:pt x="5926" y="9688"/>
                  <a:pt x="5939" y="9688"/>
                </a:cubicBezTo>
                <a:cubicBezTo>
                  <a:pt x="6641" y="9688"/>
                  <a:pt x="7294" y="10025"/>
                  <a:pt x="7703" y="10594"/>
                </a:cubicBezTo>
                <a:cubicBezTo>
                  <a:pt x="7840" y="10789"/>
                  <a:pt x="8015" y="10965"/>
                  <a:pt x="8211" y="11101"/>
                </a:cubicBezTo>
                <a:cubicBezTo>
                  <a:pt x="8732" y="11472"/>
                  <a:pt x="9038" y="12071"/>
                  <a:pt x="9038" y="12703"/>
                </a:cubicBezTo>
                <a:lnTo>
                  <a:pt x="9038" y="12768"/>
                </a:lnTo>
                <a:cubicBezTo>
                  <a:pt x="9044" y="13686"/>
                  <a:pt x="8673" y="14565"/>
                  <a:pt x="8002" y="15197"/>
                </a:cubicBezTo>
                <a:cubicBezTo>
                  <a:pt x="6602" y="16474"/>
                  <a:pt x="7513" y="18804"/>
                  <a:pt x="9398" y="18804"/>
                </a:cubicBezTo>
                <a:cubicBezTo>
                  <a:pt x="9406" y="18804"/>
                  <a:pt x="9414" y="18803"/>
                  <a:pt x="9422" y="18803"/>
                </a:cubicBezTo>
                <a:cubicBezTo>
                  <a:pt x="10281" y="18790"/>
                  <a:pt x="11049" y="18250"/>
                  <a:pt x="11349" y="17443"/>
                </a:cubicBezTo>
                <a:cubicBezTo>
                  <a:pt x="11648" y="16635"/>
                  <a:pt x="11414" y="15730"/>
                  <a:pt x="10769" y="15164"/>
                </a:cubicBezTo>
                <a:cubicBezTo>
                  <a:pt x="10079" y="14558"/>
                  <a:pt x="9682" y="13680"/>
                  <a:pt x="9689" y="12762"/>
                </a:cubicBezTo>
                <a:cubicBezTo>
                  <a:pt x="9695" y="12097"/>
                  <a:pt x="10027" y="11479"/>
                  <a:pt x="10581" y="11108"/>
                </a:cubicBezTo>
                <a:cubicBezTo>
                  <a:pt x="10763" y="10984"/>
                  <a:pt x="10926" y="10828"/>
                  <a:pt x="11056" y="10652"/>
                </a:cubicBezTo>
                <a:cubicBezTo>
                  <a:pt x="11505" y="10053"/>
                  <a:pt x="12202" y="9695"/>
                  <a:pt x="12957" y="9689"/>
                </a:cubicBezTo>
                <a:cubicBezTo>
                  <a:pt x="13803" y="9695"/>
                  <a:pt x="14598" y="10079"/>
                  <a:pt x="15138" y="10737"/>
                </a:cubicBezTo>
                <a:cubicBezTo>
                  <a:pt x="15558" y="11237"/>
                  <a:pt x="16143" y="11477"/>
                  <a:pt x="16723" y="11477"/>
                </a:cubicBezTo>
                <a:cubicBezTo>
                  <a:pt x="17465" y="11477"/>
                  <a:pt x="18199" y="11085"/>
                  <a:pt x="18576" y="10340"/>
                </a:cubicBezTo>
                <a:cubicBezTo>
                  <a:pt x="19253" y="9011"/>
                  <a:pt x="18348" y="7429"/>
                  <a:pt x="16863" y="7332"/>
                </a:cubicBezTo>
                <a:cubicBezTo>
                  <a:pt x="16815" y="7328"/>
                  <a:pt x="16768" y="7327"/>
                  <a:pt x="16720" y="7327"/>
                </a:cubicBezTo>
                <a:cubicBezTo>
                  <a:pt x="16107" y="7327"/>
                  <a:pt x="15524" y="7596"/>
                  <a:pt x="15132" y="8067"/>
                </a:cubicBezTo>
                <a:cubicBezTo>
                  <a:pt x="14604" y="8686"/>
                  <a:pt x="13836" y="9038"/>
                  <a:pt x="13022" y="9038"/>
                </a:cubicBezTo>
                <a:lnTo>
                  <a:pt x="12905" y="9038"/>
                </a:lnTo>
                <a:cubicBezTo>
                  <a:pt x="12898" y="9038"/>
                  <a:pt x="12891" y="9038"/>
                  <a:pt x="12884" y="9038"/>
                </a:cubicBezTo>
                <a:cubicBezTo>
                  <a:pt x="12176" y="9038"/>
                  <a:pt x="11494" y="8707"/>
                  <a:pt x="11056" y="8146"/>
                </a:cubicBezTo>
                <a:cubicBezTo>
                  <a:pt x="10971" y="8035"/>
                  <a:pt x="10874" y="7924"/>
                  <a:pt x="10763" y="7833"/>
                </a:cubicBezTo>
                <a:cubicBezTo>
                  <a:pt x="10092" y="7267"/>
                  <a:pt x="9702" y="6433"/>
                  <a:pt x="9689" y="5554"/>
                </a:cubicBezTo>
                <a:lnTo>
                  <a:pt x="9689" y="5411"/>
                </a:lnTo>
                <a:cubicBezTo>
                  <a:pt x="9689" y="4767"/>
                  <a:pt x="10014" y="4161"/>
                  <a:pt x="10555" y="3803"/>
                </a:cubicBezTo>
                <a:cubicBezTo>
                  <a:pt x="11310" y="3302"/>
                  <a:pt x="11648" y="2364"/>
                  <a:pt x="11394" y="1492"/>
                </a:cubicBezTo>
                <a:cubicBezTo>
                  <a:pt x="11141" y="619"/>
                  <a:pt x="10346" y="20"/>
                  <a:pt x="9435" y="1"/>
                </a:cubicBezTo>
                <a:cubicBezTo>
                  <a:pt x="9425" y="1"/>
                  <a:pt x="9415" y="1"/>
                  <a:pt x="9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8012440" y="314654"/>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447140" y="2943444"/>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436788" y="337426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spTree>
      <p:nvGrpSpPr>
        <p:cNvPr id="300" name="Shape 300"/>
        <p:cNvGrpSpPr/>
        <p:nvPr/>
      </p:nvGrpSpPr>
      <p:grpSpPr>
        <a:xfrm>
          <a:off x="0" y="0"/>
          <a:ext cx="0" cy="0"/>
          <a:chOff x="0" y="0"/>
          <a:chExt cx="0" cy="0"/>
        </a:xfrm>
      </p:grpSpPr>
      <p:sp>
        <p:nvSpPr>
          <p:cNvPr id="301" name="Google Shape;301;p2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02" name="Google Shape;302;p26"/>
          <p:cNvSpPr txBox="1"/>
          <p:nvPr>
            <p:ph idx="1" type="body"/>
          </p:nvPr>
        </p:nvSpPr>
        <p:spPr>
          <a:xfrm>
            <a:off x="1859550" y="1456000"/>
            <a:ext cx="5424900" cy="2430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600"/>
            </a:lvl1pPr>
            <a:lvl2pPr indent="-317500" lvl="1" marL="914400" rtl="0">
              <a:lnSpc>
                <a:spcPct val="100000"/>
              </a:lnSpc>
              <a:spcBef>
                <a:spcPts val="0"/>
              </a:spcBef>
              <a:spcAft>
                <a:spcPts val="0"/>
              </a:spcAft>
              <a:buSzPts val="1400"/>
              <a:buFont typeface="Montserrat"/>
              <a:buChar char="○"/>
              <a:defRPr/>
            </a:lvl2pPr>
            <a:lvl3pPr indent="-317500" lvl="2" marL="1371600" rtl="0">
              <a:spcBef>
                <a:spcPts val="0"/>
              </a:spcBef>
              <a:spcAft>
                <a:spcPts val="0"/>
              </a:spcAft>
              <a:buSzPts val="1400"/>
              <a:buFont typeface="Montserrat"/>
              <a:buChar char="■"/>
              <a:defRPr/>
            </a:lvl3pPr>
            <a:lvl4pPr indent="-317500" lvl="3" marL="1828800" rtl="0">
              <a:spcBef>
                <a:spcPts val="0"/>
              </a:spcBef>
              <a:spcAft>
                <a:spcPts val="0"/>
              </a:spcAft>
              <a:buSzPts val="1400"/>
              <a:buFont typeface="Montserrat"/>
              <a:buChar char="●"/>
              <a:defRPr/>
            </a:lvl4pPr>
            <a:lvl5pPr indent="-317500" lvl="4" marL="2286000" rtl="0">
              <a:spcBef>
                <a:spcPts val="0"/>
              </a:spcBef>
              <a:spcAft>
                <a:spcPts val="0"/>
              </a:spcAft>
              <a:buSzPts val="1400"/>
              <a:buFont typeface="Montserrat"/>
              <a:buChar char="○"/>
              <a:defRPr/>
            </a:lvl5pPr>
            <a:lvl6pPr indent="-317500" lvl="5" marL="2743200" rtl="0">
              <a:spcBef>
                <a:spcPts val="0"/>
              </a:spcBef>
              <a:spcAft>
                <a:spcPts val="0"/>
              </a:spcAft>
              <a:buSzPts val="1400"/>
              <a:buFont typeface="Montserrat"/>
              <a:buChar char="■"/>
              <a:defRPr/>
            </a:lvl6pPr>
            <a:lvl7pPr indent="-317500" lvl="6" marL="3200400" rtl="0">
              <a:spcBef>
                <a:spcPts val="0"/>
              </a:spcBef>
              <a:spcAft>
                <a:spcPts val="0"/>
              </a:spcAft>
              <a:buSzPts val="1400"/>
              <a:buFont typeface="Montserrat"/>
              <a:buChar char="●"/>
              <a:defRPr/>
            </a:lvl7pPr>
            <a:lvl8pPr indent="-317500" lvl="7" marL="3657600" rtl="0">
              <a:spcBef>
                <a:spcPts val="0"/>
              </a:spcBef>
              <a:spcAft>
                <a:spcPts val="0"/>
              </a:spcAft>
              <a:buSzPts val="1400"/>
              <a:buFont typeface="Montserrat"/>
              <a:buChar char="○"/>
              <a:defRPr/>
            </a:lvl8pPr>
            <a:lvl9pPr indent="-317500" lvl="8" marL="4114800" rtl="0">
              <a:spcBef>
                <a:spcPts val="0"/>
              </a:spcBef>
              <a:spcAft>
                <a:spcPts val="0"/>
              </a:spcAft>
              <a:buSzPts val="1400"/>
              <a:buFont typeface="Montserrat"/>
              <a:buChar char="■"/>
              <a:defRPr/>
            </a:lvl9pPr>
          </a:lstStyle>
          <a:p/>
        </p:txBody>
      </p:sp>
      <p:sp>
        <p:nvSpPr>
          <p:cNvPr id="303" name="Google Shape;303;p26"/>
          <p:cNvSpPr txBox="1"/>
          <p:nvPr>
            <p:ph type="title"/>
          </p:nvPr>
        </p:nvSpPr>
        <p:spPr>
          <a:xfrm>
            <a:off x="1859550" y="526625"/>
            <a:ext cx="54249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04" name="Google Shape;304;p26"/>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26"/>
          <p:cNvSpPr/>
          <p:nvPr/>
        </p:nvSpPr>
        <p:spPr>
          <a:xfrm flipH="1">
            <a:off x="7662311" y="1073228"/>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flipH="1">
            <a:off x="8120744" y="1941404"/>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flipH="1">
            <a:off x="8551628" y="1941404"/>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384773" y="261319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384773" y="3474845"/>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347597" y="2613080"/>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820598" y="3044021"/>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820598" y="3474845"/>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_1">
    <p:spTree>
      <p:nvGrpSpPr>
        <p:cNvPr id="313" name="Shape 313"/>
        <p:cNvGrpSpPr/>
        <p:nvPr/>
      </p:nvGrpSpPr>
      <p:grpSpPr>
        <a:xfrm>
          <a:off x="0" y="0"/>
          <a:ext cx="0" cy="0"/>
          <a:chOff x="0" y="0"/>
          <a:chExt cx="0" cy="0"/>
        </a:xfrm>
      </p:grpSpPr>
      <p:sp>
        <p:nvSpPr>
          <p:cNvPr id="314" name="Google Shape;314;p2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15" name="Google Shape;315;p27"/>
          <p:cNvSpPr txBox="1"/>
          <p:nvPr>
            <p:ph idx="1" type="subTitle"/>
          </p:nvPr>
        </p:nvSpPr>
        <p:spPr>
          <a:xfrm>
            <a:off x="5510838" y="2006337"/>
            <a:ext cx="2891100" cy="153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16" name="Google Shape;316;p27"/>
          <p:cNvSpPr txBox="1"/>
          <p:nvPr>
            <p:ph type="title"/>
          </p:nvPr>
        </p:nvSpPr>
        <p:spPr>
          <a:xfrm>
            <a:off x="5288913" y="1163013"/>
            <a:ext cx="2891100" cy="613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17" name="Google Shape;317;p27"/>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18" name="Google Shape;318;p27"/>
          <p:cNvSpPr/>
          <p:nvPr/>
        </p:nvSpPr>
        <p:spPr>
          <a:xfrm>
            <a:off x="444475" y="33173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rot="-5400000">
            <a:off x="4055778" y="395237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rot="-5400000">
            <a:off x="4465690" y="3516389"/>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_1_1">
    <p:spTree>
      <p:nvGrpSpPr>
        <p:cNvPr id="321" name="Shape 321"/>
        <p:cNvGrpSpPr/>
        <p:nvPr/>
      </p:nvGrpSpPr>
      <p:grpSpPr>
        <a:xfrm>
          <a:off x="0" y="0"/>
          <a:ext cx="0" cy="0"/>
          <a:chOff x="0" y="0"/>
          <a:chExt cx="0" cy="0"/>
        </a:xfrm>
      </p:grpSpPr>
      <p:sp>
        <p:nvSpPr>
          <p:cNvPr id="322" name="Google Shape;322;p2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23" name="Google Shape;323;p28"/>
          <p:cNvSpPr txBox="1"/>
          <p:nvPr>
            <p:ph idx="1" type="subTitle"/>
          </p:nvPr>
        </p:nvSpPr>
        <p:spPr>
          <a:xfrm>
            <a:off x="1192200" y="2144263"/>
            <a:ext cx="3123300" cy="1105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24" name="Google Shape;324;p28"/>
          <p:cNvSpPr txBox="1"/>
          <p:nvPr>
            <p:ph type="title"/>
          </p:nvPr>
        </p:nvSpPr>
        <p:spPr>
          <a:xfrm>
            <a:off x="832050" y="1266388"/>
            <a:ext cx="3483300" cy="603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25" name="Google Shape;325;p28"/>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26" name="Google Shape;326;p28"/>
          <p:cNvSpPr/>
          <p:nvPr/>
        </p:nvSpPr>
        <p:spPr>
          <a:xfrm>
            <a:off x="5079699" y="31664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5514480" y="31664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flipH="1" rot="10800000">
            <a:off x="922312" y="3524374"/>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spTree>
      <p:nvGrpSpPr>
        <p:cNvPr id="329" name="Shape 329"/>
        <p:cNvGrpSpPr/>
        <p:nvPr/>
      </p:nvGrpSpPr>
      <p:grpSpPr>
        <a:xfrm>
          <a:off x="0" y="0"/>
          <a:ext cx="0" cy="0"/>
          <a:chOff x="0" y="0"/>
          <a:chExt cx="0" cy="0"/>
        </a:xfrm>
      </p:grpSpPr>
      <p:sp>
        <p:nvSpPr>
          <p:cNvPr id="330" name="Google Shape;330;p2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31" name="Google Shape;331;p29"/>
          <p:cNvSpPr txBox="1"/>
          <p:nvPr>
            <p:ph idx="1" type="body"/>
          </p:nvPr>
        </p:nvSpPr>
        <p:spPr>
          <a:xfrm>
            <a:off x="2016300" y="1909025"/>
            <a:ext cx="5111400" cy="2284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332" name="Google Shape;332;p29"/>
          <p:cNvSpPr txBox="1"/>
          <p:nvPr>
            <p:ph idx="2" type="subTitle"/>
          </p:nvPr>
        </p:nvSpPr>
        <p:spPr>
          <a:xfrm>
            <a:off x="2016300" y="1123325"/>
            <a:ext cx="5111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333" name="Google Shape;333;p29"/>
          <p:cNvSpPr txBox="1"/>
          <p:nvPr>
            <p:ph type="title"/>
          </p:nvPr>
        </p:nvSpPr>
        <p:spPr>
          <a:xfrm>
            <a:off x="1805925" y="526625"/>
            <a:ext cx="55323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 name="Google Shape;334;p29"/>
          <p:cNvSpPr/>
          <p:nvPr/>
        </p:nvSpPr>
        <p:spPr>
          <a:xfrm>
            <a:off x="985531" y="2124189"/>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985531" y="1262482"/>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511824" y="1262246"/>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555464" y="2563922"/>
            <a:ext cx="244006" cy="244418"/>
          </a:xfrm>
          <a:custGeom>
            <a:rect b="b" l="l" r="r" t="t"/>
            <a:pathLst>
              <a:path extrusionOk="0" h="4155" w="4148">
                <a:moveTo>
                  <a:pt x="2071" y="1"/>
                </a:moveTo>
                <a:cubicBezTo>
                  <a:pt x="925" y="1"/>
                  <a:pt x="0" y="932"/>
                  <a:pt x="0" y="2078"/>
                </a:cubicBezTo>
                <a:cubicBezTo>
                  <a:pt x="0" y="3224"/>
                  <a:pt x="925" y="4155"/>
                  <a:pt x="2071" y="4155"/>
                </a:cubicBezTo>
                <a:cubicBezTo>
                  <a:pt x="3216" y="4155"/>
                  <a:pt x="4147" y="3224"/>
                  <a:pt x="4147" y="2078"/>
                </a:cubicBezTo>
                <a:cubicBezTo>
                  <a:pt x="4147" y="932"/>
                  <a:pt x="3216"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7454627" y="2445707"/>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7890098" y="244570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8325923" y="2445707"/>
            <a:ext cx="244006" cy="244359"/>
          </a:xfrm>
          <a:custGeom>
            <a:rect b="b" l="l" r="r" t="t"/>
            <a:pathLst>
              <a:path extrusionOk="0" h="4154"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7453862" y="201488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 name="Google Shape;342;p29"/>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
    <p:spTree>
      <p:nvGrpSpPr>
        <p:cNvPr id="343" name="Shape 343"/>
        <p:cNvGrpSpPr/>
        <p:nvPr/>
      </p:nvGrpSpPr>
      <p:grpSpPr>
        <a:xfrm>
          <a:off x="0" y="0"/>
          <a:ext cx="0" cy="0"/>
          <a:chOff x="0" y="0"/>
          <a:chExt cx="0" cy="0"/>
        </a:xfrm>
      </p:grpSpPr>
      <p:sp>
        <p:nvSpPr>
          <p:cNvPr id="344" name="Google Shape;344;p3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45" name="Google Shape;345;p30"/>
          <p:cNvSpPr txBox="1"/>
          <p:nvPr>
            <p:ph idx="1" type="body"/>
          </p:nvPr>
        </p:nvSpPr>
        <p:spPr>
          <a:xfrm>
            <a:off x="2016300" y="1618100"/>
            <a:ext cx="5111400" cy="299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346" name="Google Shape;346;p30"/>
          <p:cNvSpPr txBox="1"/>
          <p:nvPr>
            <p:ph idx="2" type="subTitle"/>
          </p:nvPr>
        </p:nvSpPr>
        <p:spPr>
          <a:xfrm>
            <a:off x="2016300" y="1123325"/>
            <a:ext cx="5111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347" name="Google Shape;347;p30"/>
          <p:cNvSpPr txBox="1"/>
          <p:nvPr>
            <p:ph type="title"/>
          </p:nvPr>
        </p:nvSpPr>
        <p:spPr>
          <a:xfrm>
            <a:off x="2016375" y="526625"/>
            <a:ext cx="51114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30"/>
          <p:cNvSpPr/>
          <p:nvPr/>
        </p:nvSpPr>
        <p:spPr>
          <a:xfrm flipH="1">
            <a:off x="8005740" y="846725"/>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flipH="1">
            <a:off x="7979670" y="846725"/>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flipH="1">
            <a:off x="7999612" y="1708432"/>
            <a:ext cx="705135" cy="675076"/>
          </a:xfrm>
          <a:custGeom>
            <a:rect b="b" l="l" r="r" t="t"/>
            <a:pathLst>
              <a:path extrusionOk="0" h="11476" w="11987">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476423" y="36654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912248" y="409630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439247" y="366536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76423" y="3234596"/>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30"/>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txBox="1"/>
          <p:nvPr>
            <p:ph idx="1" type="body"/>
          </p:nvPr>
        </p:nvSpPr>
        <p:spPr>
          <a:xfrm>
            <a:off x="742050" y="991500"/>
            <a:ext cx="7659900" cy="3429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Tenor Sans"/>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39" name="Google Shape;39;p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0" name="Google Shape;40;p4"/>
          <p:cNvSpPr txBox="1"/>
          <p:nvPr>
            <p:ph type="title"/>
          </p:nvPr>
        </p:nvSpPr>
        <p:spPr>
          <a:xfrm>
            <a:off x="742050" y="526625"/>
            <a:ext cx="61221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4"/>
          <p:cNvSpPr/>
          <p:nvPr/>
        </p:nvSpPr>
        <p:spPr>
          <a:xfrm>
            <a:off x="7258725" y="598008"/>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4"/>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356" name="Shape 356"/>
        <p:cNvGrpSpPr/>
        <p:nvPr/>
      </p:nvGrpSpPr>
      <p:grpSpPr>
        <a:xfrm>
          <a:off x="0" y="0"/>
          <a:ext cx="0" cy="0"/>
          <a:chOff x="0" y="0"/>
          <a:chExt cx="0" cy="0"/>
        </a:xfrm>
      </p:grpSpPr>
      <p:sp>
        <p:nvSpPr>
          <p:cNvPr id="357" name="Google Shape;357;p31"/>
          <p:cNvSpPr txBox="1"/>
          <p:nvPr>
            <p:ph type="ctrTitle"/>
          </p:nvPr>
        </p:nvSpPr>
        <p:spPr>
          <a:xfrm>
            <a:off x="976713" y="526613"/>
            <a:ext cx="3064500" cy="712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8" name="Google Shape;358;p31"/>
          <p:cNvSpPr txBox="1"/>
          <p:nvPr>
            <p:ph idx="1" type="subTitle"/>
          </p:nvPr>
        </p:nvSpPr>
        <p:spPr>
          <a:xfrm>
            <a:off x="983227" y="1871250"/>
            <a:ext cx="3064500" cy="80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9" name="Google Shape;359;p3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60" name="Google Shape;360;p31"/>
          <p:cNvSpPr txBox="1"/>
          <p:nvPr>
            <p:ph idx="2" type="subTitle"/>
          </p:nvPr>
        </p:nvSpPr>
        <p:spPr>
          <a:xfrm>
            <a:off x="1079913" y="1391363"/>
            <a:ext cx="3064500" cy="434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latin typeface="Tenor Sans"/>
                <a:ea typeface="Tenor Sans"/>
                <a:cs typeface="Tenor Sans"/>
                <a:sym typeface="Tenor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361" name="Google Shape;361;p31"/>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31"/>
          <p:cNvSpPr/>
          <p:nvPr/>
        </p:nvSpPr>
        <p:spPr>
          <a:xfrm flipH="1">
            <a:off x="7905608" y="20033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flipH="1">
            <a:off x="7470828" y="20033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flipH="1">
            <a:off x="7905608" y="15695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flipH="1">
            <a:off x="7036047" y="15695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flipH="1">
            <a:off x="6601266" y="15695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flipH="1">
            <a:off x="7036047" y="11357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flipH="1">
            <a:off x="6166485" y="11357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flipH="1">
            <a:off x="7905608"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flipH="1">
            <a:off x="7470828"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flipH="1">
            <a:off x="7036047"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flipH="1">
            <a:off x="6601266"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flipH="1">
            <a:off x="7905608"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flipH="1">
            <a:off x="7470828"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flipH="1">
            <a:off x="7036047"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flipH="1">
            <a:off x="6601266"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flipH="1">
            <a:off x="6601265" y="2437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flipH="1">
            <a:off x="6159509" y="691833"/>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flipH="1" rot="10800000">
            <a:off x="7453802" y="1133937"/>
            <a:ext cx="721863" cy="67972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80" name="Google Shape;380;p31"/>
          <p:cNvSpPr/>
          <p:nvPr/>
        </p:nvSpPr>
        <p:spPr>
          <a:xfrm rot="5400000">
            <a:off x="6805366" y="1784696"/>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txBox="1"/>
          <p:nvPr/>
        </p:nvSpPr>
        <p:spPr>
          <a:xfrm>
            <a:off x="1326975" y="3303775"/>
            <a:ext cx="35622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b="1" lang="en" sz="1200">
                <a:solidFill>
                  <a:schemeClr val="hlink"/>
                </a:solidFill>
                <a:uFill>
                  <a:noFill/>
                </a:uFill>
                <a:latin typeface="Quicksand"/>
                <a:ea typeface="Quicksand"/>
                <a:cs typeface="Quicksand"/>
                <a:sym typeface="Quicksand"/>
                <a:hlinkClick r:id="rId2"/>
              </a:rPr>
              <a:t>Slidesgo</a:t>
            </a:r>
            <a:r>
              <a:rPr lang="en" sz="1200">
                <a:solidFill>
                  <a:schemeClr val="dk1"/>
                </a:solidFill>
                <a:latin typeface="Quicksand"/>
                <a:ea typeface="Quicksand"/>
                <a:cs typeface="Quicksand"/>
                <a:sym typeface="Quicksand"/>
              </a:rPr>
              <a:t>, including icons by </a:t>
            </a:r>
            <a:r>
              <a:rPr b="1" lang="en" sz="1200">
                <a:solidFill>
                  <a:schemeClr val="hlink"/>
                </a:solidFill>
                <a:uFill>
                  <a:noFill/>
                </a:uFill>
                <a:latin typeface="Quicksand"/>
                <a:ea typeface="Quicksand"/>
                <a:cs typeface="Quicksand"/>
                <a:sym typeface="Quicksand"/>
                <a:hlinkClick r:id="rId3"/>
              </a:rPr>
              <a:t>Flaticon</a:t>
            </a:r>
            <a:r>
              <a:rPr lang="en" sz="1200">
                <a:solidFill>
                  <a:schemeClr val="dk1"/>
                </a:solidFill>
                <a:latin typeface="Quicksand"/>
                <a:ea typeface="Quicksand"/>
                <a:cs typeface="Quicksand"/>
                <a:sym typeface="Quicksand"/>
              </a:rPr>
              <a:t>, and infographics &amp; images by </a:t>
            </a:r>
            <a:r>
              <a:rPr b="1" lang="en" sz="1200">
                <a:solidFill>
                  <a:schemeClr val="hlink"/>
                </a:solidFill>
                <a:uFill>
                  <a:noFill/>
                </a:uFill>
                <a:latin typeface="Quicksand"/>
                <a:ea typeface="Quicksand"/>
                <a:cs typeface="Quicksand"/>
                <a:sym typeface="Quicksand"/>
                <a:hlinkClick r:id="rId4"/>
              </a:rPr>
              <a:t>Freepik</a:t>
            </a:r>
            <a:endParaRPr b="1" sz="1200">
              <a:solidFill>
                <a:schemeClr val="dk1"/>
              </a:solidFill>
              <a:latin typeface="Quicksand"/>
              <a:ea typeface="Quicksand"/>
              <a:cs typeface="Quicksand"/>
              <a:sym typeface="Quicksan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382" name="Shape 382"/>
        <p:cNvGrpSpPr/>
        <p:nvPr/>
      </p:nvGrpSpPr>
      <p:grpSpPr>
        <a:xfrm>
          <a:off x="0" y="0"/>
          <a:ext cx="0" cy="0"/>
          <a:chOff x="0" y="0"/>
          <a:chExt cx="0" cy="0"/>
        </a:xfrm>
      </p:grpSpPr>
      <p:sp>
        <p:nvSpPr>
          <p:cNvPr id="383" name="Google Shape;383;p32"/>
          <p:cNvSpPr/>
          <p:nvPr/>
        </p:nvSpPr>
        <p:spPr>
          <a:xfrm flipH="1">
            <a:off x="8005740" y="846725"/>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flipH="1">
            <a:off x="7979670" y="846725"/>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flipH="1">
            <a:off x="7999612" y="1708432"/>
            <a:ext cx="705135" cy="675076"/>
          </a:xfrm>
          <a:custGeom>
            <a:rect b="b" l="l" r="r" t="t"/>
            <a:pathLst>
              <a:path extrusionOk="0" h="11476" w="11987">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476423" y="36654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912248" y="409630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439247" y="366536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476423" y="3234596"/>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390" name="Shape 390"/>
        <p:cNvGrpSpPr/>
        <p:nvPr/>
      </p:nvGrpSpPr>
      <p:grpSpPr>
        <a:xfrm>
          <a:off x="0" y="0"/>
          <a:ext cx="0" cy="0"/>
          <a:chOff x="0" y="0"/>
          <a:chExt cx="0" cy="0"/>
        </a:xfrm>
      </p:grpSpPr>
      <p:sp>
        <p:nvSpPr>
          <p:cNvPr id="391" name="Google Shape;391;p33"/>
          <p:cNvSpPr/>
          <p:nvPr/>
        </p:nvSpPr>
        <p:spPr>
          <a:xfrm>
            <a:off x="596875" y="48413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rot="-5400000">
            <a:off x="4208178" y="410477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rot="-5400000">
            <a:off x="4618090" y="3668789"/>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394" name="Shape 394"/>
        <p:cNvGrpSpPr/>
        <p:nvPr/>
      </p:nvGrpSpPr>
      <p:grpSpPr>
        <a:xfrm>
          <a:off x="0" y="0"/>
          <a:ext cx="0" cy="0"/>
          <a:chOff x="0" y="0"/>
          <a:chExt cx="0" cy="0"/>
        </a:xfrm>
      </p:grpSpPr>
      <p:sp>
        <p:nvSpPr>
          <p:cNvPr id="395" name="Google Shape;395;p34"/>
          <p:cNvSpPr txBox="1"/>
          <p:nvPr>
            <p:ph idx="12" type="sldNum"/>
          </p:nvPr>
        </p:nvSpPr>
        <p:spPr>
          <a:xfrm>
            <a:off x="8003000" y="4420400"/>
            <a:ext cx="399000" cy="196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9pPr>
          </a:lstStyle>
          <a:p>
            <a:pPr indent="0" lvl="0" marL="0" rtl="0" algn="ctr">
              <a:spcBef>
                <a:spcPts val="0"/>
              </a:spcBef>
              <a:spcAft>
                <a:spcPts val="0"/>
              </a:spcAft>
              <a:buNone/>
            </a:pPr>
            <a:fld id="{00000000-1234-1234-1234-123412341234}" type="slidenum">
              <a:rPr lang="en"/>
              <a:t>‹#›</a:t>
            </a:fld>
            <a:endParaRPr/>
          </a:p>
        </p:txBody>
      </p:sp>
      <p:sp>
        <p:nvSpPr>
          <p:cNvPr id="396" name="Google Shape;396;p34"/>
          <p:cNvSpPr txBox="1"/>
          <p:nvPr>
            <p:ph idx="1" type="subTitle"/>
          </p:nvPr>
        </p:nvSpPr>
        <p:spPr>
          <a:xfrm>
            <a:off x="5985033" y="2117399"/>
            <a:ext cx="2408400" cy="11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397" name="Google Shape;397;p34"/>
          <p:cNvSpPr txBox="1"/>
          <p:nvPr>
            <p:ph idx="2" type="subTitle"/>
          </p:nvPr>
        </p:nvSpPr>
        <p:spPr>
          <a:xfrm>
            <a:off x="1986138" y="2117384"/>
            <a:ext cx="2408400" cy="11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398" name="Google Shape;398;p34"/>
          <p:cNvSpPr txBox="1"/>
          <p:nvPr>
            <p:ph idx="3" type="subTitle"/>
          </p:nvPr>
        </p:nvSpPr>
        <p:spPr>
          <a:xfrm>
            <a:off x="1986149" y="1706763"/>
            <a:ext cx="2408400" cy="338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399" name="Google Shape;399;p34"/>
          <p:cNvSpPr txBox="1"/>
          <p:nvPr>
            <p:ph idx="4" type="subTitle"/>
          </p:nvPr>
        </p:nvSpPr>
        <p:spPr>
          <a:xfrm>
            <a:off x="5985036" y="1706763"/>
            <a:ext cx="2408400" cy="338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lgn="l">
              <a:lnSpc>
                <a:spcPct val="100000"/>
              </a:lnSpc>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400" name="Google Shape;400;p34"/>
          <p:cNvSpPr txBox="1"/>
          <p:nvPr>
            <p:ph type="title"/>
          </p:nvPr>
        </p:nvSpPr>
        <p:spPr>
          <a:xfrm>
            <a:off x="742050" y="526625"/>
            <a:ext cx="6131400" cy="387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401" name="Google Shape;401;p34"/>
          <p:cNvCxnSpPr/>
          <p:nvPr/>
        </p:nvCxnSpPr>
        <p:spPr>
          <a:xfrm rot="10800000">
            <a:off x="742050" y="4518650"/>
            <a:ext cx="6949500" cy="0"/>
          </a:xfrm>
          <a:prstGeom prst="straightConnector1">
            <a:avLst/>
          </a:prstGeom>
          <a:noFill/>
          <a:ln cap="flat" cmpd="sng" w="9525">
            <a:solidFill>
              <a:schemeClr val="dk2"/>
            </a:solidFill>
            <a:prstDash val="solid"/>
            <a:round/>
            <a:headEnd len="sm" w="sm" type="none"/>
            <a:tailEnd len="sm" w="sm" type="none"/>
          </a:ln>
        </p:spPr>
      </p:cxnSp>
      <p:sp>
        <p:nvSpPr>
          <p:cNvPr id="402" name="Google Shape;402;p34"/>
          <p:cNvSpPr/>
          <p:nvPr/>
        </p:nvSpPr>
        <p:spPr>
          <a:xfrm>
            <a:off x="8498109" y="78863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4"/>
          <p:cNvSpPr/>
          <p:nvPr/>
        </p:nvSpPr>
        <p:spPr>
          <a:xfrm>
            <a:off x="7636402" y="788637"/>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4"/>
          <p:cNvSpPr/>
          <p:nvPr/>
        </p:nvSpPr>
        <p:spPr>
          <a:xfrm>
            <a:off x="8067285" y="357813"/>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4"/>
          <p:cNvSpPr/>
          <p:nvPr/>
        </p:nvSpPr>
        <p:spPr>
          <a:xfrm>
            <a:off x="7636402" y="3578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4"/>
          <p:cNvSpPr/>
          <p:nvPr/>
        </p:nvSpPr>
        <p:spPr>
          <a:xfrm>
            <a:off x="8051579" y="788637"/>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5"/>
          <p:cNvSpPr txBox="1"/>
          <p:nvPr>
            <p:ph idx="1" type="subTitle"/>
          </p:nvPr>
        </p:nvSpPr>
        <p:spPr>
          <a:xfrm>
            <a:off x="5985033" y="2117399"/>
            <a:ext cx="24084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6" name="Google Shape;46;p5"/>
          <p:cNvSpPr txBox="1"/>
          <p:nvPr>
            <p:ph idx="2" type="subTitle"/>
          </p:nvPr>
        </p:nvSpPr>
        <p:spPr>
          <a:xfrm>
            <a:off x="1986138" y="2117384"/>
            <a:ext cx="24084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7" name="Google Shape;47;p5"/>
          <p:cNvSpPr txBox="1"/>
          <p:nvPr>
            <p:ph idx="3" type="subTitle"/>
          </p:nvPr>
        </p:nvSpPr>
        <p:spPr>
          <a:xfrm>
            <a:off x="1986149" y="1706763"/>
            <a:ext cx="24084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48" name="Google Shape;48;p5"/>
          <p:cNvSpPr txBox="1"/>
          <p:nvPr>
            <p:ph idx="4" type="subTitle"/>
          </p:nvPr>
        </p:nvSpPr>
        <p:spPr>
          <a:xfrm>
            <a:off x="5985036" y="1706763"/>
            <a:ext cx="24084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49" name="Google Shape;49;p5"/>
          <p:cNvSpPr txBox="1"/>
          <p:nvPr>
            <p:ph type="title"/>
          </p:nvPr>
        </p:nvSpPr>
        <p:spPr>
          <a:xfrm>
            <a:off x="742050" y="526625"/>
            <a:ext cx="61314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0" name="Google Shape;50;p5"/>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51" name="Google Shape;51;p5"/>
          <p:cNvSpPr/>
          <p:nvPr/>
        </p:nvSpPr>
        <p:spPr>
          <a:xfrm>
            <a:off x="8498109" y="78863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7636402" y="788637"/>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8067285" y="357813"/>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7636402" y="3578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8051579" y="788637"/>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58" name="Google Shape;58;p6"/>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59" name="Google Shape;59;p6"/>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6"/>
          <p:cNvSpPr/>
          <p:nvPr/>
        </p:nvSpPr>
        <p:spPr>
          <a:xfrm>
            <a:off x="8461990" y="1033568"/>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7582050" y="599788"/>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64" name="Google Shape;64;p7"/>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65" name="Google Shape;65;p7"/>
          <p:cNvSpPr txBox="1"/>
          <p:nvPr>
            <p:ph type="title"/>
          </p:nvPr>
        </p:nvSpPr>
        <p:spPr>
          <a:xfrm>
            <a:off x="4356801" y="928000"/>
            <a:ext cx="4045200" cy="132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6" name="Google Shape;66;p7"/>
          <p:cNvSpPr txBox="1"/>
          <p:nvPr>
            <p:ph idx="1" type="subTitle"/>
          </p:nvPr>
        </p:nvSpPr>
        <p:spPr>
          <a:xfrm>
            <a:off x="4356738" y="2641964"/>
            <a:ext cx="4045200" cy="946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7" name="Google Shape;67;p7"/>
          <p:cNvSpPr/>
          <p:nvPr/>
        </p:nvSpPr>
        <p:spPr>
          <a:xfrm>
            <a:off x="3919565" y="526621"/>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rot="10800000">
            <a:off x="3470531" y="3699699"/>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8"/>
          <p:cNvSpPr txBox="1"/>
          <p:nvPr>
            <p:ph type="title"/>
          </p:nvPr>
        </p:nvSpPr>
        <p:spPr>
          <a:xfrm>
            <a:off x="1388100" y="1074525"/>
            <a:ext cx="6367800" cy="230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1" name="Google Shape;71;p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72" name="Google Shape;72;p8"/>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73" name="Google Shape;73;p8"/>
          <p:cNvSpPr/>
          <p:nvPr/>
        </p:nvSpPr>
        <p:spPr>
          <a:xfrm>
            <a:off x="8044073" y="745538"/>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043898" y="1176362"/>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8479723" y="1176362"/>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8043878" y="314654"/>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7615973" y="31466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7188048" y="31466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851872" y="3526350"/>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421047" y="3095526"/>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405341" y="3526350"/>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9"/>
          <p:cNvSpPr txBox="1"/>
          <p:nvPr>
            <p:ph type="title"/>
          </p:nvPr>
        </p:nvSpPr>
        <p:spPr>
          <a:xfrm>
            <a:off x="1431375" y="1097250"/>
            <a:ext cx="4234800" cy="674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4" name="Google Shape;84;p9"/>
          <p:cNvSpPr txBox="1"/>
          <p:nvPr>
            <p:ph idx="1" type="subTitle"/>
          </p:nvPr>
        </p:nvSpPr>
        <p:spPr>
          <a:xfrm>
            <a:off x="1599675" y="1984288"/>
            <a:ext cx="4234800" cy="1434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9"/>
          <p:cNvSpPr/>
          <p:nvPr/>
        </p:nvSpPr>
        <p:spPr>
          <a:xfrm>
            <a:off x="7715986" y="5267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8151810" y="957575"/>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7715986" y="1388399"/>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8151810" y="1388399"/>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7716160" y="2250132"/>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7678809" y="526633"/>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7715965" y="1819266"/>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7715986" y="2683939"/>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8151810" y="2683939"/>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rot="-5400000">
            <a:off x="344980" y="3782974"/>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rot="-5400000">
            <a:off x="344980" y="334819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rot="-5400000">
            <a:off x="344980" y="291341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rot="-5400000">
            <a:off x="345030" y="2913411"/>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9"/>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1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02" name="Google Shape;102;p10"/>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10"/>
          <p:cNvSpPr txBox="1"/>
          <p:nvPr>
            <p:ph type="title"/>
          </p:nvPr>
        </p:nvSpPr>
        <p:spPr>
          <a:xfrm>
            <a:off x="5528400" y="415200"/>
            <a:ext cx="2867700" cy="218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1pPr>
            <a:lvl2pPr lvl="1">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2pPr>
            <a:lvl3pPr lvl="2">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3pPr>
            <a:lvl4pPr lvl="3">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4pPr>
            <a:lvl5pPr lvl="4">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5pPr>
            <a:lvl6pPr lvl="5">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6pPr>
            <a:lvl7pPr lvl="6">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7pPr>
            <a:lvl8pPr lvl="7">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8pPr>
            <a:lvl9pPr lvl="8">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
        <p:nvSpPr>
          <p:cNvPr id="8" name="Google Shape;8;p1"/>
          <p:cNvSpPr txBox="1"/>
          <p:nvPr>
            <p:ph idx="12" type="sldNum"/>
          </p:nvPr>
        </p:nvSpPr>
        <p:spPr>
          <a:xfrm>
            <a:off x="8003000" y="4420400"/>
            <a:ext cx="399000" cy="196500"/>
          </a:xfrm>
          <a:prstGeom prst="rect">
            <a:avLst/>
          </a:prstGeom>
          <a:noFill/>
          <a:ln>
            <a:noFill/>
          </a:ln>
        </p:spPr>
        <p:txBody>
          <a:bodyPr anchorCtr="0" anchor="ctr" bIns="91425" lIns="91425" spcFirstLastPara="1" rIns="91425" wrap="square" tIns="91425">
            <a:noAutofit/>
          </a:bodyPr>
          <a:lstStyle>
            <a:lvl1pPr lvl="0" algn="ctr">
              <a:buNone/>
              <a:defRPr sz="1200">
                <a:solidFill>
                  <a:schemeClr val="dk1"/>
                </a:solidFill>
                <a:latin typeface="Quicksand"/>
                <a:ea typeface="Quicksand"/>
                <a:cs typeface="Quicksand"/>
                <a:sym typeface="Quicksand"/>
              </a:defRPr>
            </a:lvl1pPr>
            <a:lvl2pPr lvl="1" algn="ctr">
              <a:buNone/>
              <a:defRPr sz="1200">
                <a:solidFill>
                  <a:schemeClr val="dk1"/>
                </a:solidFill>
                <a:latin typeface="Quicksand"/>
                <a:ea typeface="Quicksand"/>
                <a:cs typeface="Quicksand"/>
                <a:sym typeface="Quicksand"/>
              </a:defRPr>
            </a:lvl2pPr>
            <a:lvl3pPr lvl="2" algn="ctr">
              <a:buNone/>
              <a:defRPr sz="1200">
                <a:solidFill>
                  <a:schemeClr val="dk1"/>
                </a:solidFill>
                <a:latin typeface="Quicksand"/>
                <a:ea typeface="Quicksand"/>
                <a:cs typeface="Quicksand"/>
                <a:sym typeface="Quicksand"/>
              </a:defRPr>
            </a:lvl3pPr>
            <a:lvl4pPr lvl="3" algn="ctr">
              <a:buNone/>
              <a:defRPr sz="1200">
                <a:solidFill>
                  <a:schemeClr val="dk1"/>
                </a:solidFill>
                <a:latin typeface="Quicksand"/>
                <a:ea typeface="Quicksand"/>
                <a:cs typeface="Quicksand"/>
                <a:sym typeface="Quicksand"/>
              </a:defRPr>
            </a:lvl4pPr>
            <a:lvl5pPr lvl="4" algn="ctr">
              <a:buNone/>
              <a:defRPr sz="1200">
                <a:solidFill>
                  <a:schemeClr val="dk1"/>
                </a:solidFill>
                <a:latin typeface="Quicksand"/>
                <a:ea typeface="Quicksand"/>
                <a:cs typeface="Quicksand"/>
                <a:sym typeface="Quicksand"/>
              </a:defRPr>
            </a:lvl5pPr>
            <a:lvl6pPr lvl="5" algn="ctr">
              <a:buNone/>
              <a:defRPr sz="1200">
                <a:solidFill>
                  <a:schemeClr val="dk1"/>
                </a:solidFill>
                <a:latin typeface="Quicksand"/>
                <a:ea typeface="Quicksand"/>
                <a:cs typeface="Quicksand"/>
                <a:sym typeface="Quicksand"/>
              </a:defRPr>
            </a:lvl6pPr>
            <a:lvl7pPr lvl="6" algn="ctr">
              <a:buNone/>
              <a:defRPr sz="1200">
                <a:solidFill>
                  <a:schemeClr val="dk1"/>
                </a:solidFill>
                <a:latin typeface="Quicksand"/>
                <a:ea typeface="Quicksand"/>
                <a:cs typeface="Quicksand"/>
                <a:sym typeface="Quicksand"/>
              </a:defRPr>
            </a:lvl7pPr>
            <a:lvl8pPr lvl="7" algn="ctr">
              <a:buNone/>
              <a:defRPr sz="1200">
                <a:solidFill>
                  <a:schemeClr val="dk1"/>
                </a:solidFill>
                <a:latin typeface="Quicksand"/>
                <a:ea typeface="Quicksand"/>
                <a:cs typeface="Quicksand"/>
                <a:sym typeface="Quicksand"/>
              </a:defRPr>
            </a:lvl8pPr>
            <a:lvl9pPr lvl="8" algn="ctr">
              <a:buNone/>
              <a:defRPr sz="1200">
                <a:solidFill>
                  <a:schemeClr val="dk1"/>
                </a:solidFill>
                <a:latin typeface="Quicksand"/>
                <a:ea typeface="Quicksand"/>
                <a:cs typeface="Quicksand"/>
                <a:sym typeface="Quicksan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hyperlink" Target="https://debates.parlamento.pt/catalogo/r3/dar/01/14/02/007/2020-09-30/2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hyperlink" Target="https://pt.dreamstime.com/escala-com-seta-do-verde-ao-vermelho-e-aos-smiley-colorida-das-emo%C3%A7%C3%B5es-sinal-%C3%ADcone-dispositivo-de-medi%C3%A7%C3%A3o-vetor-image143364886" TargetMode="External"/><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hyperlink" Target="https://aclanthology.org/L18-1659.pdf" TargetMode="Externa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hyperlink" Target="http://www.gplsalvador.org/site/eleicao-para-a-assembleia-da-republica-portugues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biblioo.info/internet-e-democraci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debates.parlamento.pt/catalogo/r3/dar/01/14/02/001/2020-09-16/3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35"/>
          <p:cNvSpPr txBox="1"/>
          <p:nvPr>
            <p:ph type="ctrTitle"/>
          </p:nvPr>
        </p:nvSpPr>
        <p:spPr>
          <a:xfrm>
            <a:off x="742050" y="1311025"/>
            <a:ext cx="57846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Democracia Aumentada:</a:t>
            </a:r>
            <a:endParaRPr/>
          </a:p>
        </p:txBody>
      </p:sp>
      <p:sp>
        <p:nvSpPr>
          <p:cNvPr id="412" name="Google Shape;412;p35"/>
          <p:cNvSpPr txBox="1"/>
          <p:nvPr>
            <p:ph idx="1" type="subTitle"/>
          </p:nvPr>
        </p:nvSpPr>
        <p:spPr>
          <a:xfrm>
            <a:off x="1030525" y="4052637"/>
            <a:ext cx="3861900" cy="4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SIICUSP - 2021</a:t>
            </a:r>
            <a:endParaRPr/>
          </a:p>
        </p:txBody>
      </p:sp>
      <p:sp>
        <p:nvSpPr>
          <p:cNvPr id="413" name="Google Shape;413;p35"/>
          <p:cNvSpPr txBox="1"/>
          <p:nvPr>
            <p:ph idx="2" type="subTitle"/>
          </p:nvPr>
        </p:nvSpPr>
        <p:spPr>
          <a:xfrm>
            <a:off x="829725" y="2789274"/>
            <a:ext cx="3959100" cy="41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Enzo Bustos Da Silva</a:t>
            </a:r>
            <a:endParaRPr/>
          </a:p>
        </p:txBody>
      </p:sp>
      <p:sp>
        <p:nvSpPr>
          <p:cNvPr id="414" name="Google Shape;414;p35"/>
          <p:cNvSpPr/>
          <p:nvPr/>
        </p:nvSpPr>
        <p:spPr>
          <a:xfrm>
            <a:off x="829725" y="4202162"/>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35"/>
          <p:cNvSpPr/>
          <p:nvPr/>
        </p:nvSpPr>
        <p:spPr>
          <a:xfrm>
            <a:off x="6977850" y="539225"/>
            <a:ext cx="1496100" cy="41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enor Sans"/>
                <a:ea typeface="Tenor Sans"/>
                <a:cs typeface="Tenor Sans"/>
                <a:sym typeface="Tenor Sans"/>
              </a:rPr>
              <a:t>EP - USP</a:t>
            </a:r>
            <a:endParaRPr sz="900">
              <a:solidFill>
                <a:schemeClr val="dk1"/>
              </a:solidFill>
              <a:latin typeface="Tenor Sans"/>
              <a:ea typeface="Tenor Sans"/>
              <a:cs typeface="Tenor Sans"/>
              <a:sym typeface="Tenor Sans"/>
            </a:endParaRPr>
          </a:p>
        </p:txBody>
      </p:sp>
      <p:sp>
        <p:nvSpPr>
          <p:cNvPr id="416" name="Google Shape;416;p35"/>
          <p:cNvSpPr txBox="1"/>
          <p:nvPr>
            <p:ph idx="3" type="subTitle"/>
          </p:nvPr>
        </p:nvSpPr>
        <p:spPr>
          <a:xfrm>
            <a:off x="742050" y="2042325"/>
            <a:ext cx="7517100" cy="4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Um Sistema para a Democracia Digital</a:t>
            </a:r>
            <a:endParaRPr/>
          </a:p>
        </p:txBody>
      </p:sp>
      <p:sp>
        <p:nvSpPr>
          <p:cNvPr id="417" name="Google Shape;417;p35"/>
          <p:cNvSpPr txBox="1"/>
          <p:nvPr>
            <p:ph idx="1" type="subTitle"/>
          </p:nvPr>
        </p:nvSpPr>
        <p:spPr>
          <a:xfrm>
            <a:off x="829725" y="3380150"/>
            <a:ext cx="4656000" cy="4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Orientadora: Anna Helena Reali Costa</a:t>
            </a:r>
            <a:endParaRPr sz="1200"/>
          </a:p>
          <a:p>
            <a:pPr indent="0" lvl="0" marL="0" rtl="0" algn="l">
              <a:spcBef>
                <a:spcPts val="0"/>
              </a:spcBef>
              <a:spcAft>
                <a:spcPts val="0"/>
              </a:spcAft>
              <a:buNone/>
            </a:pPr>
            <a:r>
              <a:rPr lang="en" sz="1200"/>
              <a:t>Colaboradores: </a:t>
            </a:r>
            <a:r>
              <a:rPr lang="en" sz="1200"/>
              <a:t>Thomas Palmeira Ferraz, André Seidel Oliveira</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4"/>
          <p:cNvSpPr/>
          <p:nvPr/>
        </p:nvSpPr>
        <p:spPr>
          <a:xfrm>
            <a:off x="880950" y="275225"/>
            <a:ext cx="889800" cy="889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4"/>
          <p:cNvSpPr txBox="1"/>
          <p:nvPr>
            <p:ph idx="12" type="sldNum"/>
          </p:nvPr>
        </p:nvSpPr>
        <p:spPr>
          <a:xfrm>
            <a:off x="8003000" y="4420400"/>
            <a:ext cx="3990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559" name="Google Shape;559;p44"/>
          <p:cNvSpPr txBox="1"/>
          <p:nvPr>
            <p:ph type="title"/>
          </p:nvPr>
        </p:nvSpPr>
        <p:spPr>
          <a:xfrm>
            <a:off x="1986150" y="526625"/>
            <a:ext cx="4576800" cy="38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Sumarização Automática</a:t>
            </a:r>
            <a:endParaRPr/>
          </a:p>
        </p:txBody>
      </p:sp>
      <p:pic>
        <p:nvPicPr>
          <p:cNvPr id="560" name="Google Shape;560;p44"/>
          <p:cNvPicPr preferRelativeResize="0"/>
          <p:nvPr/>
        </p:nvPicPr>
        <p:blipFill rotWithShape="1">
          <a:blip r:embed="rId3">
            <a:alphaModFix/>
          </a:blip>
          <a:srcRect b="0" l="0" r="0" t="0"/>
          <a:stretch/>
        </p:blipFill>
        <p:spPr>
          <a:xfrm>
            <a:off x="960088" y="354363"/>
            <a:ext cx="731519" cy="731519"/>
          </a:xfrm>
          <a:prstGeom prst="rect">
            <a:avLst/>
          </a:prstGeom>
          <a:noFill/>
          <a:ln>
            <a:noFill/>
          </a:ln>
        </p:spPr>
      </p:pic>
      <p:pic>
        <p:nvPicPr>
          <p:cNvPr id="561" name="Google Shape;561;p44"/>
          <p:cNvPicPr preferRelativeResize="0"/>
          <p:nvPr/>
        </p:nvPicPr>
        <p:blipFill rotWithShape="1">
          <a:blip r:embed="rId4">
            <a:alphaModFix/>
          </a:blip>
          <a:srcRect b="0" l="0" r="0" t="0"/>
          <a:stretch/>
        </p:blipFill>
        <p:spPr>
          <a:xfrm>
            <a:off x="4724391" y="2171550"/>
            <a:ext cx="3724275" cy="1495425"/>
          </a:xfrm>
          <a:prstGeom prst="rect">
            <a:avLst/>
          </a:prstGeom>
          <a:noFill/>
          <a:ln>
            <a:noFill/>
          </a:ln>
        </p:spPr>
      </p:pic>
      <p:sp>
        <p:nvSpPr>
          <p:cNvPr id="562" name="Google Shape;562;p44"/>
          <p:cNvSpPr txBox="1"/>
          <p:nvPr/>
        </p:nvSpPr>
        <p:spPr>
          <a:xfrm>
            <a:off x="4724425" y="3666975"/>
            <a:ext cx="37242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i="0" lang="en" sz="1100" u="none" cap="none" strike="noStrike">
                <a:solidFill>
                  <a:srgbClr val="000000"/>
                </a:solidFill>
                <a:latin typeface="Quicksand"/>
                <a:ea typeface="Quicksand"/>
                <a:cs typeface="Quicksand"/>
                <a:sym typeface="Quicksand"/>
              </a:rPr>
              <a:t>Sumário sobre a implementação de pris</a:t>
            </a:r>
            <a:r>
              <a:rPr lang="en" sz="1100">
                <a:latin typeface="Quicksand"/>
                <a:ea typeface="Quicksand"/>
                <a:cs typeface="Quicksand"/>
                <a:sym typeface="Quicksand"/>
              </a:rPr>
              <a:t>ão perpétua em Portugal (</a:t>
            </a:r>
            <a:r>
              <a:rPr i="0" lang="en" sz="1100" u="none" cap="none" strike="noStrike">
                <a:solidFill>
                  <a:srgbClr val="000000"/>
                </a:solidFill>
                <a:latin typeface="Quicksand"/>
                <a:ea typeface="Quicksand"/>
                <a:cs typeface="Quicksand"/>
                <a:sym typeface="Quicksand"/>
              </a:rPr>
              <a:t>de </a:t>
            </a:r>
            <a:r>
              <a:rPr lang="en" sz="1100">
                <a:latin typeface="Quicksand"/>
                <a:ea typeface="Quicksand"/>
                <a:cs typeface="Quicksand"/>
                <a:sym typeface="Quicksand"/>
              </a:rPr>
              <a:t>2565 caracteres para </a:t>
            </a:r>
            <a:r>
              <a:rPr i="0" lang="en" sz="1100" u="none" cap="none" strike="noStrike">
                <a:solidFill>
                  <a:srgbClr val="000000"/>
                </a:solidFill>
                <a:latin typeface="Quicksand"/>
                <a:ea typeface="Quicksand"/>
                <a:cs typeface="Quicksand"/>
                <a:sym typeface="Quicksand"/>
              </a:rPr>
              <a:t>52</a:t>
            </a:r>
            <a:r>
              <a:rPr lang="en" sz="1100">
                <a:latin typeface="Quicksand"/>
                <a:ea typeface="Quicksand"/>
                <a:cs typeface="Quicksand"/>
                <a:sym typeface="Quicksand"/>
              </a:rPr>
              <a:t>8)</a:t>
            </a:r>
            <a:endParaRPr sz="1600">
              <a:latin typeface="Quicksand"/>
              <a:ea typeface="Quicksand"/>
              <a:cs typeface="Quicksand"/>
              <a:sym typeface="Quicksand"/>
            </a:endParaRPr>
          </a:p>
        </p:txBody>
      </p:sp>
      <p:grpSp>
        <p:nvGrpSpPr>
          <p:cNvPr id="563" name="Google Shape;563;p44"/>
          <p:cNvGrpSpPr/>
          <p:nvPr/>
        </p:nvGrpSpPr>
        <p:grpSpPr>
          <a:xfrm>
            <a:off x="4687250" y="1997425"/>
            <a:ext cx="3798600" cy="2192700"/>
            <a:chOff x="4534850" y="1692625"/>
            <a:chExt cx="3798600" cy="2192700"/>
          </a:xfrm>
        </p:grpSpPr>
        <p:sp>
          <p:nvSpPr>
            <p:cNvPr id="564" name="Google Shape;564;p44"/>
            <p:cNvSpPr/>
            <p:nvPr/>
          </p:nvSpPr>
          <p:spPr>
            <a:xfrm>
              <a:off x="4534850" y="1692625"/>
              <a:ext cx="3798600" cy="2192700"/>
            </a:xfrm>
            <a:prstGeom prst="roundRect">
              <a:avLst>
                <a:gd fmla="val 1427" name="adj"/>
              </a:avLst>
            </a:prstGeom>
            <a:solidFill>
              <a:schemeClr val="accent2"/>
            </a:solidFill>
            <a:ln>
              <a:noFill/>
            </a:ln>
          </p:spPr>
          <p:txBody>
            <a:bodyPr anchorCtr="0" anchor="t" bIns="91425" lIns="91425" spcFirstLastPara="1" rIns="91425" wrap="square" tIns="91425">
              <a:noAutofit/>
            </a:bodyPr>
            <a:lstStyle/>
            <a:p>
              <a:pPr indent="0" lvl="0" marL="269999" rtl="0" algn="just">
                <a:spcBef>
                  <a:spcPts val="0"/>
                </a:spcBef>
                <a:spcAft>
                  <a:spcPts val="0"/>
                </a:spcAft>
                <a:buNone/>
              </a:pPr>
              <a:r>
                <a:rPr i="1" lang="en" sz="900">
                  <a:latin typeface="Quicksand"/>
                  <a:ea typeface="Quicksand"/>
                  <a:cs typeface="Quicksand"/>
                  <a:sym typeface="Quicksand"/>
                </a:rPr>
                <a:t>“Portanto, com esta oportunidade, tendo em conta o fato de que na grande maioria dos países comunistas há prisão perpétua, eu gostaria de dizer-nos se o Partido Comunista Português vai ou não concordar e é capaz de apoiar uma medida, como que a Chega já introduziu no sistema parlamentar português, de prisão perpétua por casos de menores violações, assassinatos, terrorismo e sérios casos de corrupção, já que em quase todos os países comunistas do mundo isso acontece.”</a:t>
              </a:r>
              <a:endParaRPr sz="1000">
                <a:latin typeface="Quicksand"/>
                <a:ea typeface="Quicksand"/>
                <a:cs typeface="Quicksand"/>
                <a:sym typeface="Quicksand"/>
              </a:endParaRPr>
            </a:p>
            <a:p>
              <a:pPr indent="0" lvl="0" marL="0" rtl="0" algn="r">
                <a:spcBef>
                  <a:spcPts val="1000"/>
                </a:spcBef>
                <a:spcAft>
                  <a:spcPts val="0"/>
                </a:spcAft>
                <a:buNone/>
              </a:pPr>
              <a:r>
                <a:rPr lang="en" sz="1000">
                  <a:latin typeface="Quicksand"/>
                  <a:ea typeface="Quicksand"/>
                  <a:cs typeface="Quicksand"/>
                  <a:sym typeface="Quicksand"/>
                </a:rPr>
                <a:t>Discurso do deputado </a:t>
              </a:r>
              <a:r>
                <a:rPr b="1" lang="en" sz="1000">
                  <a:latin typeface="Quicksand"/>
                  <a:ea typeface="Quicksand"/>
                  <a:cs typeface="Quicksand"/>
                  <a:sym typeface="Quicksand"/>
                </a:rPr>
                <a:t>André Ventura (CH) </a:t>
              </a:r>
              <a:r>
                <a:rPr lang="en" sz="1000">
                  <a:latin typeface="Quicksand"/>
                  <a:ea typeface="Quicksand"/>
                  <a:cs typeface="Quicksand"/>
                  <a:sym typeface="Quicksand"/>
                </a:rPr>
                <a:t>na sessão do dia 30/09/2020 resumido, em resposta à declaração política do PCP sobre medidas de combate à corrupção.</a:t>
              </a:r>
              <a:endParaRPr sz="1000">
                <a:latin typeface="Quicksand"/>
                <a:ea typeface="Quicksand"/>
                <a:cs typeface="Quicksand"/>
                <a:sym typeface="Quicksand"/>
              </a:endParaRPr>
            </a:p>
            <a:p>
              <a:pPr indent="0" lvl="0" marL="0" rtl="0" algn="r">
                <a:spcBef>
                  <a:spcPts val="0"/>
                </a:spcBef>
                <a:spcAft>
                  <a:spcPts val="0"/>
                </a:spcAft>
                <a:buNone/>
              </a:pPr>
              <a:r>
                <a:rPr b="1" lang="en" sz="1000">
                  <a:latin typeface="Quicksand"/>
                  <a:ea typeface="Quicksand"/>
                  <a:cs typeface="Quicksand"/>
                  <a:sym typeface="Quicksand"/>
                </a:rPr>
                <a:t>Taxa de compressão: 1:5  </a:t>
              </a:r>
              <a:endParaRPr b="1" sz="1000">
                <a:latin typeface="Quicksand"/>
                <a:ea typeface="Quicksand"/>
                <a:cs typeface="Quicksand"/>
                <a:sym typeface="Quicksand"/>
              </a:endParaRPr>
            </a:p>
          </p:txBody>
        </p:sp>
        <p:sp>
          <p:nvSpPr>
            <p:cNvPr id="565" name="Google Shape;565;p44"/>
            <p:cNvSpPr/>
            <p:nvPr/>
          </p:nvSpPr>
          <p:spPr>
            <a:xfrm>
              <a:off x="4783225" y="1793725"/>
              <a:ext cx="30600" cy="121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44"/>
          <p:cNvSpPr/>
          <p:nvPr/>
        </p:nvSpPr>
        <p:spPr>
          <a:xfrm>
            <a:off x="4883750" y="1992950"/>
            <a:ext cx="3577500" cy="13551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44"/>
          <p:cNvPicPr preferRelativeResize="0"/>
          <p:nvPr/>
        </p:nvPicPr>
        <p:blipFill>
          <a:blip r:embed="rId5">
            <a:alphaModFix/>
          </a:blip>
          <a:stretch>
            <a:fillRect/>
          </a:stretch>
        </p:blipFill>
        <p:spPr>
          <a:xfrm>
            <a:off x="460800" y="1287800"/>
            <a:ext cx="3577499" cy="3491001"/>
          </a:xfrm>
          <a:prstGeom prst="rect">
            <a:avLst/>
          </a:prstGeom>
          <a:noFill/>
          <a:ln>
            <a:noFill/>
          </a:ln>
        </p:spPr>
      </p:pic>
      <p:cxnSp>
        <p:nvCxnSpPr>
          <p:cNvPr id="568" name="Google Shape;568;p44"/>
          <p:cNvCxnSpPr/>
          <p:nvPr/>
        </p:nvCxnSpPr>
        <p:spPr>
          <a:xfrm rot="10800000">
            <a:off x="3993550" y="1908700"/>
            <a:ext cx="897000" cy="84300"/>
          </a:xfrm>
          <a:prstGeom prst="straightConnector1">
            <a:avLst/>
          </a:prstGeom>
          <a:noFill/>
          <a:ln cap="flat" cmpd="sng" w="19050">
            <a:solidFill>
              <a:srgbClr val="38761D"/>
            </a:solidFill>
            <a:prstDash val="dash"/>
            <a:round/>
            <a:headEnd len="med" w="med" type="none"/>
            <a:tailEnd len="med" w="med" type="none"/>
          </a:ln>
        </p:spPr>
      </p:cxnSp>
      <p:cxnSp>
        <p:nvCxnSpPr>
          <p:cNvPr id="569" name="Google Shape;569;p44"/>
          <p:cNvCxnSpPr/>
          <p:nvPr/>
        </p:nvCxnSpPr>
        <p:spPr>
          <a:xfrm flipH="1">
            <a:off x="3978250" y="3357450"/>
            <a:ext cx="912300" cy="1387500"/>
          </a:xfrm>
          <a:prstGeom prst="straightConnector1">
            <a:avLst/>
          </a:prstGeom>
          <a:noFill/>
          <a:ln cap="flat" cmpd="sng" w="19050">
            <a:solidFill>
              <a:srgbClr val="38761D"/>
            </a:solidFill>
            <a:prstDash val="dash"/>
            <a:round/>
            <a:headEnd len="med" w="med" type="none"/>
            <a:tailEnd len="med" w="med" type="none"/>
          </a:ln>
        </p:spPr>
      </p:cxnSp>
      <p:sp>
        <p:nvSpPr>
          <p:cNvPr id="570" name="Google Shape;570;p44"/>
          <p:cNvSpPr/>
          <p:nvPr/>
        </p:nvSpPr>
        <p:spPr>
          <a:xfrm>
            <a:off x="513550" y="1908700"/>
            <a:ext cx="3472500" cy="28362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4"/>
          <p:cNvSpPr txBox="1"/>
          <p:nvPr/>
        </p:nvSpPr>
        <p:spPr>
          <a:xfrm>
            <a:off x="4038300" y="1255425"/>
            <a:ext cx="27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Fonte: </a:t>
            </a:r>
            <a:r>
              <a:rPr lang="en" u="sng">
                <a:solidFill>
                  <a:schemeClr val="hlink"/>
                </a:solidFill>
                <a:latin typeface="Quicksand"/>
                <a:ea typeface="Quicksand"/>
                <a:cs typeface="Quicksand"/>
                <a:sym typeface="Quicksand"/>
                <a:hlinkClick r:id="rId6"/>
              </a:rPr>
              <a:t>debates.parlamento.pt</a:t>
            </a:r>
            <a:endParaRPr>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5"/>
          <p:cNvSpPr txBox="1"/>
          <p:nvPr>
            <p:ph idx="12" type="sldNum"/>
          </p:nvPr>
        </p:nvSpPr>
        <p:spPr>
          <a:xfrm>
            <a:off x="8003000" y="4420400"/>
            <a:ext cx="3990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577" name="Google Shape;577;p45"/>
          <p:cNvSpPr txBox="1"/>
          <p:nvPr>
            <p:ph type="title"/>
          </p:nvPr>
        </p:nvSpPr>
        <p:spPr>
          <a:xfrm>
            <a:off x="1986150" y="526625"/>
            <a:ext cx="4576800" cy="38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Modelagem de Tópicos</a:t>
            </a:r>
            <a:endParaRPr/>
          </a:p>
        </p:txBody>
      </p:sp>
      <p:sp>
        <p:nvSpPr>
          <p:cNvPr id="578" name="Google Shape;578;p45"/>
          <p:cNvSpPr/>
          <p:nvPr/>
        </p:nvSpPr>
        <p:spPr>
          <a:xfrm>
            <a:off x="867390" y="267462"/>
            <a:ext cx="914400" cy="9144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45"/>
          <p:cNvPicPr preferRelativeResize="0"/>
          <p:nvPr/>
        </p:nvPicPr>
        <p:blipFill>
          <a:blip r:embed="rId3">
            <a:alphaModFix/>
          </a:blip>
          <a:stretch>
            <a:fillRect/>
          </a:stretch>
        </p:blipFill>
        <p:spPr>
          <a:xfrm>
            <a:off x="869970" y="267462"/>
            <a:ext cx="914401" cy="914401"/>
          </a:xfrm>
          <a:prstGeom prst="rect">
            <a:avLst/>
          </a:prstGeom>
          <a:noFill/>
          <a:ln>
            <a:noFill/>
          </a:ln>
        </p:spPr>
      </p:pic>
      <p:pic>
        <p:nvPicPr>
          <p:cNvPr id="580" name="Google Shape;580;p45"/>
          <p:cNvPicPr preferRelativeResize="0"/>
          <p:nvPr/>
        </p:nvPicPr>
        <p:blipFill rotWithShape="1">
          <a:blip r:embed="rId4">
            <a:alphaModFix/>
          </a:blip>
          <a:srcRect b="0" l="0" r="0" t="0"/>
          <a:stretch/>
        </p:blipFill>
        <p:spPr>
          <a:xfrm>
            <a:off x="152400" y="1861977"/>
            <a:ext cx="8839199" cy="23339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6"/>
          <p:cNvSpPr/>
          <p:nvPr/>
        </p:nvSpPr>
        <p:spPr>
          <a:xfrm>
            <a:off x="880963" y="2056075"/>
            <a:ext cx="889800" cy="889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6"/>
          <p:cNvSpPr txBox="1"/>
          <p:nvPr>
            <p:ph idx="2" type="subTitle"/>
          </p:nvPr>
        </p:nvSpPr>
        <p:spPr>
          <a:xfrm>
            <a:off x="1997838" y="1912084"/>
            <a:ext cx="2408400" cy="1177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Agrupa palavras que estão relacionadas a um mesmo assunto. De modo a buscar quais são as discussões que mais interessam o usuário baseado nestes tópicos.</a:t>
            </a:r>
            <a:endParaRPr/>
          </a:p>
        </p:txBody>
      </p:sp>
      <p:sp>
        <p:nvSpPr>
          <p:cNvPr id="587" name="Google Shape;587;p4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88" name="Google Shape;588;p46"/>
          <p:cNvSpPr txBox="1"/>
          <p:nvPr>
            <p:ph type="title"/>
          </p:nvPr>
        </p:nvSpPr>
        <p:spPr>
          <a:xfrm>
            <a:off x="742050" y="526625"/>
            <a:ext cx="61314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Modelagem de Tópicos</a:t>
            </a:r>
            <a:endParaRPr/>
          </a:p>
        </p:txBody>
      </p:sp>
      <p:sp>
        <p:nvSpPr>
          <p:cNvPr id="589" name="Google Shape;589;p46"/>
          <p:cNvSpPr/>
          <p:nvPr/>
        </p:nvSpPr>
        <p:spPr>
          <a:xfrm rot="-5400000">
            <a:off x="3644825" y="3603743"/>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46"/>
          <p:cNvPicPr preferRelativeResize="0"/>
          <p:nvPr/>
        </p:nvPicPr>
        <p:blipFill>
          <a:blip r:embed="rId3">
            <a:alphaModFix/>
          </a:blip>
          <a:stretch>
            <a:fillRect/>
          </a:stretch>
        </p:blipFill>
        <p:spPr>
          <a:xfrm>
            <a:off x="982975" y="2158084"/>
            <a:ext cx="685800" cy="685800"/>
          </a:xfrm>
          <a:prstGeom prst="rect">
            <a:avLst/>
          </a:prstGeom>
          <a:noFill/>
          <a:ln>
            <a:noFill/>
          </a:ln>
        </p:spPr>
      </p:pic>
      <p:pic>
        <p:nvPicPr>
          <p:cNvPr id="591" name="Google Shape;591;p46"/>
          <p:cNvPicPr preferRelativeResize="0"/>
          <p:nvPr/>
        </p:nvPicPr>
        <p:blipFill rotWithShape="1">
          <a:blip r:embed="rId4">
            <a:alphaModFix/>
          </a:blip>
          <a:srcRect b="6323" l="0" r="6463" t="0"/>
          <a:stretch/>
        </p:blipFill>
        <p:spPr>
          <a:xfrm>
            <a:off x="4630224" y="1102250"/>
            <a:ext cx="4418977" cy="293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7"/>
          <p:cNvSpPr txBox="1"/>
          <p:nvPr>
            <p:ph idx="12" type="sldNum"/>
          </p:nvPr>
        </p:nvSpPr>
        <p:spPr>
          <a:xfrm>
            <a:off x="8003000" y="4420400"/>
            <a:ext cx="3990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597" name="Google Shape;597;p47"/>
          <p:cNvSpPr txBox="1"/>
          <p:nvPr>
            <p:ph type="title"/>
          </p:nvPr>
        </p:nvSpPr>
        <p:spPr>
          <a:xfrm>
            <a:off x="1986150" y="526625"/>
            <a:ext cx="4576800" cy="38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Análise de Sentimentos</a:t>
            </a:r>
            <a:endParaRPr/>
          </a:p>
        </p:txBody>
      </p:sp>
      <p:sp>
        <p:nvSpPr>
          <p:cNvPr id="598" name="Google Shape;598;p47"/>
          <p:cNvSpPr/>
          <p:nvPr/>
        </p:nvSpPr>
        <p:spPr>
          <a:xfrm>
            <a:off x="867390" y="267462"/>
            <a:ext cx="914400" cy="9144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47"/>
          <p:cNvPicPr preferRelativeResize="0"/>
          <p:nvPr/>
        </p:nvPicPr>
        <p:blipFill>
          <a:blip r:embed="rId3">
            <a:alphaModFix/>
          </a:blip>
          <a:stretch>
            <a:fillRect/>
          </a:stretch>
        </p:blipFill>
        <p:spPr>
          <a:xfrm>
            <a:off x="890270" y="313175"/>
            <a:ext cx="868679" cy="868679"/>
          </a:xfrm>
          <a:prstGeom prst="rect">
            <a:avLst/>
          </a:prstGeom>
          <a:noFill/>
          <a:ln>
            <a:noFill/>
          </a:ln>
        </p:spPr>
      </p:pic>
      <p:pic>
        <p:nvPicPr>
          <p:cNvPr id="600" name="Google Shape;600;p47"/>
          <p:cNvPicPr preferRelativeResize="0"/>
          <p:nvPr/>
        </p:nvPicPr>
        <p:blipFill rotWithShape="1">
          <a:blip r:embed="rId4">
            <a:alphaModFix/>
          </a:blip>
          <a:srcRect b="179" l="0" r="0" t="179"/>
          <a:stretch/>
        </p:blipFill>
        <p:spPr>
          <a:xfrm>
            <a:off x="1788525" y="1105662"/>
            <a:ext cx="5276850" cy="3448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8"/>
          <p:cNvSpPr/>
          <p:nvPr/>
        </p:nvSpPr>
        <p:spPr>
          <a:xfrm>
            <a:off x="880963" y="2056075"/>
            <a:ext cx="889800" cy="889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txBox="1"/>
          <p:nvPr>
            <p:ph idx="2" type="subTitle"/>
          </p:nvPr>
        </p:nvSpPr>
        <p:spPr>
          <a:xfrm>
            <a:off x="1997838" y="1912084"/>
            <a:ext cx="2408400" cy="1177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Determina qual a polaridade do sentimento expresso em um texto. Usada para gerar uma métrica de confiabilidade em partidos e deputados.</a:t>
            </a:r>
            <a:endParaRPr/>
          </a:p>
        </p:txBody>
      </p:sp>
      <p:sp>
        <p:nvSpPr>
          <p:cNvPr id="607" name="Google Shape;607;p4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08" name="Google Shape;608;p48"/>
          <p:cNvSpPr txBox="1"/>
          <p:nvPr>
            <p:ph type="title"/>
          </p:nvPr>
        </p:nvSpPr>
        <p:spPr>
          <a:xfrm>
            <a:off x="742050" y="526625"/>
            <a:ext cx="61314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Análise de Sentimentos</a:t>
            </a:r>
            <a:endParaRPr/>
          </a:p>
        </p:txBody>
      </p:sp>
      <p:sp>
        <p:nvSpPr>
          <p:cNvPr id="609" name="Google Shape;609;p48"/>
          <p:cNvSpPr/>
          <p:nvPr/>
        </p:nvSpPr>
        <p:spPr>
          <a:xfrm rot="-5400000">
            <a:off x="3644825" y="3603743"/>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48"/>
          <p:cNvPicPr preferRelativeResize="0"/>
          <p:nvPr/>
        </p:nvPicPr>
        <p:blipFill>
          <a:blip r:embed="rId3">
            <a:alphaModFix/>
          </a:blip>
          <a:stretch>
            <a:fillRect/>
          </a:stretch>
        </p:blipFill>
        <p:spPr>
          <a:xfrm>
            <a:off x="982975" y="2158084"/>
            <a:ext cx="685800" cy="685800"/>
          </a:xfrm>
          <a:prstGeom prst="rect">
            <a:avLst/>
          </a:prstGeom>
          <a:noFill/>
          <a:ln>
            <a:noFill/>
          </a:ln>
        </p:spPr>
      </p:pic>
      <p:sp>
        <p:nvSpPr>
          <p:cNvPr id="611" name="Google Shape;611;p48"/>
          <p:cNvSpPr txBox="1"/>
          <p:nvPr/>
        </p:nvSpPr>
        <p:spPr>
          <a:xfrm>
            <a:off x="5271400" y="3716651"/>
            <a:ext cx="337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icksand"/>
                <a:ea typeface="Quicksand"/>
                <a:cs typeface="Quicksand"/>
                <a:sym typeface="Quicksand"/>
              </a:rPr>
              <a:t>Fonte: </a:t>
            </a:r>
            <a:r>
              <a:rPr lang="en" u="sng">
                <a:solidFill>
                  <a:schemeClr val="hlink"/>
                </a:solidFill>
                <a:latin typeface="Quicksand"/>
                <a:ea typeface="Quicksand"/>
                <a:cs typeface="Quicksand"/>
                <a:sym typeface="Quicksand"/>
                <a:hlinkClick r:id="rId4"/>
              </a:rPr>
              <a:t>pt.dreamstime.com</a:t>
            </a:r>
            <a:endParaRPr>
              <a:latin typeface="Quicksand"/>
              <a:ea typeface="Quicksand"/>
              <a:cs typeface="Quicksand"/>
              <a:sym typeface="Quicksand"/>
            </a:endParaRPr>
          </a:p>
        </p:txBody>
      </p:sp>
      <p:pic>
        <p:nvPicPr>
          <p:cNvPr id="612" name="Google Shape;612;p48"/>
          <p:cNvPicPr preferRelativeResize="0"/>
          <p:nvPr/>
        </p:nvPicPr>
        <p:blipFill>
          <a:blip r:embed="rId5">
            <a:alphaModFix/>
          </a:blip>
          <a:stretch>
            <a:fillRect/>
          </a:stretch>
        </p:blipFill>
        <p:spPr>
          <a:xfrm>
            <a:off x="5624013" y="1285300"/>
            <a:ext cx="2431351" cy="2431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18" name="Google Shape;618;p49"/>
          <p:cNvSpPr txBox="1"/>
          <p:nvPr>
            <p:ph idx="2" type="title"/>
          </p:nvPr>
        </p:nvSpPr>
        <p:spPr>
          <a:xfrm>
            <a:off x="4291700" y="2375625"/>
            <a:ext cx="3943500" cy="8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CONCLUSÃO</a:t>
            </a:r>
            <a:endParaRPr/>
          </a:p>
        </p:txBody>
      </p:sp>
      <p:sp>
        <p:nvSpPr>
          <p:cNvPr id="619" name="Google Shape;619;p49"/>
          <p:cNvSpPr/>
          <p:nvPr/>
        </p:nvSpPr>
        <p:spPr>
          <a:xfrm>
            <a:off x="2465817" y="642013"/>
            <a:ext cx="244418" cy="244418"/>
          </a:xfrm>
          <a:custGeom>
            <a:rect b="b" l="l" r="r" t="t"/>
            <a:pathLst>
              <a:path extrusionOk="0" h="4155"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9"/>
          <p:cNvSpPr/>
          <p:nvPr/>
        </p:nvSpPr>
        <p:spPr>
          <a:xfrm>
            <a:off x="2465817" y="1072837"/>
            <a:ext cx="244418" cy="244418"/>
          </a:xfrm>
          <a:custGeom>
            <a:rect b="b" l="l" r="r" t="t"/>
            <a:pathLst>
              <a:path extrusionOk="0" h="4155" w="4155">
                <a:moveTo>
                  <a:pt x="2077" y="1"/>
                </a:moveTo>
                <a:cubicBezTo>
                  <a:pt x="932" y="1"/>
                  <a:pt x="1" y="932"/>
                  <a:pt x="1" y="2078"/>
                </a:cubicBezTo>
                <a:cubicBezTo>
                  <a:pt x="1" y="3224"/>
                  <a:pt x="932"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9"/>
          <p:cNvSpPr/>
          <p:nvPr/>
        </p:nvSpPr>
        <p:spPr>
          <a:xfrm>
            <a:off x="2034992" y="642013"/>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9"/>
          <p:cNvSpPr/>
          <p:nvPr/>
        </p:nvSpPr>
        <p:spPr>
          <a:xfrm>
            <a:off x="2034992" y="1072837"/>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1604109" y="642013"/>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1604109" y="1503720"/>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1173285" y="642013"/>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p:nvPr/>
        </p:nvSpPr>
        <p:spPr>
          <a:xfrm>
            <a:off x="742402" y="642013"/>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742049" y="1072837"/>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1183654" y="3629789"/>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1183654" y="2768082"/>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1183654" y="2337199"/>
            <a:ext cx="244065" cy="244418"/>
          </a:xfrm>
          <a:custGeom>
            <a:rect b="b" l="l" r="r" t="t"/>
            <a:pathLst>
              <a:path extrusionOk="0" h="4155" w="4149">
                <a:moveTo>
                  <a:pt x="2071" y="1"/>
                </a:moveTo>
                <a:cubicBezTo>
                  <a:pt x="925" y="1"/>
                  <a:pt x="1" y="932"/>
                  <a:pt x="1" y="2078"/>
                </a:cubicBezTo>
                <a:cubicBezTo>
                  <a:pt x="1"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9"/>
          <p:cNvSpPr/>
          <p:nvPr/>
        </p:nvSpPr>
        <p:spPr>
          <a:xfrm>
            <a:off x="747830" y="2337199"/>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9"/>
          <p:cNvSpPr/>
          <p:nvPr/>
        </p:nvSpPr>
        <p:spPr>
          <a:xfrm>
            <a:off x="709948" y="2767846"/>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txBox="1"/>
          <p:nvPr>
            <p:ph type="title"/>
          </p:nvPr>
        </p:nvSpPr>
        <p:spPr>
          <a:xfrm flipH="1">
            <a:off x="5002800" y="931238"/>
            <a:ext cx="15753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34" name="Google Shape;634;p49"/>
          <p:cNvSpPr/>
          <p:nvPr/>
        </p:nvSpPr>
        <p:spPr>
          <a:xfrm>
            <a:off x="5036225" y="680413"/>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40" name="Google Shape;640;p50"/>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Conclusão</a:t>
            </a:r>
            <a:endParaRPr/>
          </a:p>
        </p:txBody>
      </p:sp>
      <p:sp>
        <p:nvSpPr>
          <p:cNvPr id="641" name="Google Shape;641;p50"/>
          <p:cNvSpPr txBox="1"/>
          <p:nvPr>
            <p:ph idx="1" type="subTitle"/>
          </p:nvPr>
        </p:nvSpPr>
        <p:spPr>
          <a:xfrm>
            <a:off x="1708423" y="1742663"/>
            <a:ext cx="2105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Associação benéfica entre técnicas de ML dentro da política</a:t>
            </a:r>
            <a:endParaRPr/>
          </a:p>
        </p:txBody>
      </p:sp>
      <p:sp>
        <p:nvSpPr>
          <p:cNvPr id="642" name="Google Shape;642;p50"/>
          <p:cNvSpPr txBox="1"/>
          <p:nvPr>
            <p:ph idx="2" type="subTitle"/>
          </p:nvPr>
        </p:nvSpPr>
        <p:spPr>
          <a:xfrm>
            <a:off x="1708423" y="1379575"/>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IA e PLN</a:t>
            </a:r>
            <a:endParaRPr/>
          </a:p>
        </p:txBody>
      </p:sp>
      <p:sp>
        <p:nvSpPr>
          <p:cNvPr id="643" name="Google Shape;643;p50"/>
          <p:cNvSpPr txBox="1"/>
          <p:nvPr>
            <p:ph idx="3" type="subTitle"/>
          </p:nvPr>
        </p:nvSpPr>
        <p:spPr>
          <a:xfrm>
            <a:off x="1708423" y="3466618"/>
            <a:ext cx="2105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Interface amigável para unir todas as funcionalidades</a:t>
            </a:r>
            <a:endParaRPr/>
          </a:p>
        </p:txBody>
      </p:sp>
      <p:sp>
        <p:nvSpPr>
          <p:cNvPr id="644" name="Google Shape;644;p50"/>
          <p:cNvSpPr txBox="1"/>
          <p:nvPr>
            <p:ph idx="4" type="subTitle"/>
          </p:nvPr>
        </p:nvSpPr>
        <p:spPr>
          <a:xfrm>
            <a:off x="1708423" y="3109675"/>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Integração</a:t>
            </a:r>
            <a:endParaRPr/>
          </a:p>
        </p:txBody>
      </p:sp>
      <p:sp>
        <p:nvSpPr>
          <p:cNvPr id="645" name="Google Shape;645;p50"/>
          <p:cNvSpPr txBox="1"/>
          <p:nvPr>
            <p:ph idx="5" type="subTitle"/>
          </p:nvPr>
        </p:nvSpPr>
        <p:spPr>
          <a:xfrm>
            <a:off x="5645273" y="1742663"/>
            <a:ext cx="2105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Melhora geral na qualidade da informação</a:t>
            </a:r>
            <a:endParaRPr/>
          </a:p>
        </p:txBody>
      </p:sp>
      <p:sp>
        <p:nvSpPr>
          <p:cNvPr id="646" name="Google Shape;646;p50"/>
          <p:cNvSpPr txBox="1"/>
          <p:nvPr>
            <p:ph idx="6" type="subTitle"/>
          </p:nvPr>
        </p:nvSpPr>
        <p:spPr>
          <a:xfrm>
            <a:off x="5645273" y="1379575"/>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Qualidade</a:t>
            </a:r>
            <a:endParaRPr/>
          </a:p>
        </p:txBody>
      </p:sp>
      <p:sp>
        <p:nvSpPr>
          <p:cNvPr id="647" name="Google Shape;647;p50"/>
          <p:cNvSpPr txBox="1"/>
          <p:nvPr>
            <p:ph idx="7" type="subTitle"/>
          </p:nvPr>
        </p:nvSpPr>
        <p:spPr>
          <a:xfrm>
            <a:off x="5645273" y="3466618"/>
            <a:ext cx="2105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Criação para base para outros projetos que abordem política</a:t>
            </a:r>
            <a:endParaRPr/>
          </a:p>
        </p:txBody>
      </p:sp>
      <p:sp>
        <p:nvSpPr>
          <p:cNvPr id="648" name="Google Shape;648;p50"/>
          <p:cNvSpPr txBox="1"/>
          <p:nvPr>
            <p:ph idx="8" type="subTitle"/>
          </p:nvPr>
        </p:nvSpPr>
        <p:spPr>
          <a:xfrm>
            <a:off x="5645273" y="3109675"/>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Base</a:t>
            </a:r>
            <a:endParaRPr/>
          </a:p>
        </p:txBody>
      </p:sp>
      <p:sp>
        <p:nvSpPr>
          <p:cNvPr id="649" name="Google Shape;649;p50"/>
          <p:cNvSpPr/>
          <p:nvPr/>
        </p:nvSpPr>
        <p:spPr>
          <a:xfrm>
            <a:off x="875850" y="1529625"/>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0"/>
          <p:cNvSpPr/>
          <p:nvPr/>
        </p:nvSpPr>
        <p:spPr>
          <a:xfrm>
            <a:off x="4717700" y="1529625"/>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0"/>
          <p:cNvSpPr/>
          <p:nvPr/>
        </p:nvSpPr>
        <p:spPr>
          <a:xfrm>
            <a:off x="875850" y="325665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0"/>
          <p:cNvSpPr/>
          <p:nvPr/>
        </p:nvSpPr>
        <p:spPr>
          <a:xfrm>
            <a:off x="4717700" y="325665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3" name="Google Shape;653;p50"/>
          <p:cNvPicPr preferRelativeResize="0"/>
          <p:nvPr/>
        </p:nvPicPr>
        <p:blipFill>
          <a:blip r:embed="rId3">
            <a:alphaModFix/>
          </a:blip>
          <a:stretch>
            <a:fillRect/>
          </a:stretch>
        </p:blipFill>
        <p:spPr>
          <a:xfrm>
            <a:off x="1001850" y="1655613"/>
            <a:ext cx="457199" cy="457201"/>
          </a:xfrm>
          <a:prstGeom prst="rect">
            <a:avLst/>
          </a:prstGeom>
          <a:noFill/>
          <a:ln>
            <a:noFill/>
          </a:ln>
        </p:spPr>
      </p:pic>
      <p:pic>
        <p:nvPicPr>
          <p:cNvPr id="654" name="Google Shape;654;p50"/>
          <p:cNvPicPr preferRelativeResize="0"/>
          <p:nvPr/>
        </p:nvPicPr>
        <p:blipFill>
          <a:blip r:embed="rId4">
            <a:alphaModFix/>
          </a:blip>
          <a:stretch>
            <a:fillRect/>
          </a:stretch>
        </p:blipFill>
        <p:spPr>
          <a:xfrm>
            <a:off x="4843700" y="1655625"/>
            <a:ext cx="457201" cy="457201"/>
          </a:xfrm>
          <a:prstGeom prst="rect">
            <a:avLst/>
          </a:prstGeom>
          <a:noFill/>
          <a:ln>
            <a:noFill/>
          </a:ln>
        </p:spPr>
      </p:pic>
      <p:pic>
        <p:nvPicPr>
          <p:cNvPr id="655" name="Google Shape;655;p50"/>
          <p:cNvPicPr preferRelativeResize="0"/>
          <p:nvPr/>
        </p:nvPicPr>
        <p:blipFill>
          <a:blip r:embed="rId5">
            <a:alphaModFix/>
          </a:blip>
          <a:stretch>
            <a:fillRect/>
          </a:stretch>
        </p:blipFill>
        <p:spPr>
          <a:xfrm>
            <a:off x="1001850" y="3382650"/>
            <a:ext cx="457201" cy="457201"/>
          </a:xfrm>
          <a:prstGeom prst="rect">
            <a:avLst/>
          </a:prstGeom>
          <a:noFill/>
          <a:ln>
            <a:noFill/>
          </a:ln>
        </p:spPr>
      </p:pic>
      <p:pic>
        <p:nvPicPr>
          <p:cNvPr id="656" name="Google Shape;656;p50"/>
          <p:cNvPicPr preferRelativeResize="0"/>
          <p:nvPr/>
        </p:nvPicPr>
        <p:blipFill>
          <a:blip r:embed="rId6">
            <a:alphaModFix/>
          </a:blip>
          <a:stretch>
            <a:fillRect/>
          </a:stretch>
        </p:blipFill>
        <p:spPr>
          <a:xfrm>
            <a:off x="4843700" y="3382650"/>
            <a:ext cx="457201" cy="457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62" name="Google Shape;662;p51"/>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AGRADECIMENTOS</a:t>
            </a:r>
            <a:endParaRPr/>
          </a:p>
        </p:txBody>
      </p:sp>
      <p:sp>
        <p:nvSpPr>
          <p:cNvPr id="663" name="Google Shape;663;p51"/>
          <p:cNvSpPr txBox="1"/>
          <p:nvPr>
            <p:ph idx="2" type="subTitle"/>
          </p:nvPr>
        </p:nvSpPr>
        <p:spPr>
          <a:xfrm>
            <a:off x="5014237" y="2337985"/>
            <a:ext cx="23277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Centro de Ciência de Dados</a:t>
            </a:r>
            <a:endParaRPr/>
          </a:p>
        </p:txBody>
      </p:sp>
      <p:sp>
        <p:nvSpPr>
          <p:cNvPr id="664" name="Google Shape;664;p51"/>
          <p:cNvSpPr txBox="1"/>
          <p:nvPr>
            <p:ph idx="4" type="subTitle"/>
          </p:nvPr>
        </p:nvSpPr>
        <p:spPr>
          <a:xfrm>
            <a:off x="1633725" y="2367260"/>
            <a:ext cx="2327700" cy="338400"/>
          </a:xfrm>
          <a:prstGeom prst="rect">
            <a:avLst/>
          </a:prstGeom>
        </p:spPr>
        <p:txBody>
          <a:bodyPr anchorCtr="0" anchor="ctr" bIns="91425" lIns="91425" spcFirstLastPara="1" rIns="0" wrap="square" tIns="91425">
            <a:noAutofit/>
          </a:bodyPr>
          <a:lstStyle/>
          <a:p>
            <a:pPr indent="0" lvl="0" marL="0" rtl="0" algn="ctr">
              <a:spcBef>
                <a:spcPts val="0"/>
              </a:spcBef>
              <a:spcAft>
                <a:spcPts val="0"/>
              </a:spcAft>
              <a:buNone/>
            </a:pPr>
            <a:r>
              <a:rPr lang="en"/>
              <a:t>Programa de Bolsas Itaú</a:t>
            </a:r>
            <a:endParaRPr/>
          </a:p>
        </p:txBody>
      </p:sp>
      <p:pic>
        <p:nvPicPr>
          <p:cNvPr id="665" name="Google Shape;665;p51"/>
          <p:cNvPicPr preferRelativeResize="0"/>
          <p:nvPr/>
        </p:nvPicPr>
        <p:blipFill rotWithShape="1">
          <a:blip r:embed="rId3">
            <a:alphaModFix/>
          </a:blip>
          <a:srcRect b="20705" l="28740" r="26596" t="18232"/>
          <a:stretch/>
        </p:blipFill>
        <p:spPr>
          <a:xfrm>
            <a:off x="2234025" y="1129050"/>
            <a:ext cx="1127075" cy="1132725"/>
          </a:xfrm>
          <a:prstGeom prst="rect">
            <a:avLst/>
          </a:prstGeom>
          <a:noFill/>
          <a:ln>
            <a:noFill/>
          </a:ln>
        </p:spPr>
      </p:pic>
      <p:pic>
        <p:nvPicPr>
          <p:cNvPr id="666" name="Google Shape;666;p51"/>
          <p:cNvPicPr preferRelativeResize="0"/>
          <p:nvPr/>
        </p:nvPicPr>
        <p:blipFill rotWithShape="1">
          <a:blip r:embed="rId4">
            <a:alphaModFix/>
          </a:blip>
          <a:srcRect b="19993" l="22315" r="23665" t="25558"/>
          <a:stretch/>
        </p:blipFill>
        <p:spPr>
          <a:xfrm>
            <a:off x="5064400" y="1099777"/>
            <a:ext cx="2075725" cy="1191275"/>
          </a:xfrm>
          <a:prstGeom prst="rect">
            <a:avLst/>
          </a:prstGeom>
          <a:noFill/>
          <a:ln>
            <a:noFill/>
          </a:ln>
        </p:spPr>
      </p:pic>
      <p:sp>
        <p:nvSpPr>
          <p:cNvPr id="667" name="Google Shape;667;p51"/>
          <p:cNvSpPr txBox="1"/>
          <p:nvPr>
            <p:ph idx="4" type="subTitle"/>
          </p:nvPr>
        </p:nvSpPr>
        <p:spPr>
          <a:xfrm>
            <a:off x="359625" y="4134425"/>
            <a:ext cx="2291700" cy="3384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sz="1400"/>
              <a:t>Anna Helena Reali Costa</a:t>
            </a:r>
            <a:endParaRPr sz="1400"/>
          </a:p>
          <a:p>
            <a:pPr indent="0" lvl="0" marL="0" rtl="0" algn="ctr">
              <a:spcBef>
                <a:spcPts val="0"/>
              </a:spcBef>
              <a:spcAft>
                <a:spcPts val="0"/>
              </a:spcAft>
              <a:buNone/>
            </a:pPr>
            <a:r>
              <a:rPr lang="en" sz="1200"/>
              <a:t>(orientadora)</a:t>
            </a:r>
            <a:endParaRPr sz="1200"/>
          </a:p>
        </p:txBody>
      </p:sp>
      <p:pic>
        <p:nvPicPr>
          <p:cNvPr id="668" name="Google Shape;668;p51"/>
          <p:cNvPicPr preferRelativeResize="0"/>
          <p:nvPr/>
        </p:nvPicPr>
        <p:blipFill rotWithShape="1">
          <a:blip r:embed="rId5">
            <a:alphaModFix/>
          </a:blip>
          <a:srcRect b="20280" l="0" r="0" t="7365"/>
          <a:stretch/>
        </p:blipFill>
        <p:spPr>
          <a:xfrm>
            <a:off x="850213" y="2995950"/>
            <a:ext cx="1268500" cy="1096975"/>
          </a:xfrm>
          <a:prstGeom prst="rect">
            <a:avLst/>
          </a:prstGeom>
          <a:noFill/>
          <a:ln>
            <a:noFill/>
          </a:ln>
        </p:spPr>
      </p:pic>
      <p:pic>
        <p:nvPicPr>
          <p:cNvPr id="669" name="Google Shape;669;p51"/>
          <p:cNvPicPr preferRelativeResize="0"/>
          <p:nvPr/>
        </p:nvPicPr>
        <p:blipFill>
          <a:blip r:embed="rId6">
            <a:alphaModFix/>
          </a:blip>
          <a:stretch>
            <a:fillRect/>
          </a:stretch>
        </p:blipFill>
        <p:spPr>
          <a:xfrm>
            <a:off x="6179200" y="3033125"/>
            <a:ext cx="1059800" cy="1059800"/>
          </a:xfrm>
          <a:prstGeom prst="rect">
            <a:avLst/>
          </a:prstGeom>
          <a:noFill/>
          <a:ln>
            <a:noFill/>
          </a:ln>
        </p:spPr>
      </p:pic>
      <p:pic>
        <p:nvPicPr>
          <p:cNvPr id="670" name="Google Shape;670;p51"/>
          <p:cNvPicPr preferRelativeResize="0"/>
          <p:nvPr/>
        </p:nvPicPr>
        <p:blipFill>
          <a:blip r:embed="rId7">
            <a:alphaModFix/>
          </a:blip>
          <a:stretch>
            <a:fillRect/>
          </a:stretch>
        </p:blipFill>
        <p:spPr>
          <a:xfrm>
            <a:off x="3529425" y="2995950"/>
            <a:ext cx="1098453" cy="1096975"/>
          </a:xfrm>
          <a:prstGeom prst="rect">
            <a:avLst/>
          </a:prstGeom>
          <a:noFill/>
          <a:ln>
            <a:noFill/>
          </a:ln>
        </p:spPr>
      </p:pic>
      <p:sp>
        <p:nvSpPr>
          <p:cNvPr id="671" name="Google Shape;671;p51"/>
          <p:cNvSpPr txBox="1"/>
          <p:nvPr>
            <p:ph idx="4" type="subTitle"/>
          </p:nvPr>
        </p:nvSpPr>
        <p:spPr>
          <a:xfrm>
            <a:off x="2950425" y="4134425"/>
            <a:ext cx="2291700" cy="338400"/>
          </a:xfrm>
          <a:prstGeom prst="rect">
            <a:avLst/>
          </a:prstGeom>
        </p:spPr>
        <p:txBody>
          <a:bodyPr anchorCtr="0" anchor="ctr" bIns="91425" lIns="91425" spcFirstLastPara="1" rIns="0" wrap="square" tIns="91425">
            <a:noAutofit/>
          </a:bodyPr>
          <a:lstStyle/>
          <a:p>
            <a:pPr indent="0" lvl="0" marL="0" rtl="0" algn="ctr">
              <a:spcBef>
                <a:spcPts val="0"/>
              </a:spcBef>
              <a:spcAft>
                <a:spcPts val="0"/>
              </a:spcAft>
              <a:buNone/>
            </a:pPr>
            <a:r>
              <a:rPr lang="en" sz="1400"/>
              <a:t>Thomas</a:t>
            </a:r>
            <a:r>
              <a:rPr lang="en" sz="1400"/>
              <a:t> Palmeiras</a:t>
            </a:r>
            <a:endParaRPr sz="1400"/>
          </a:p>
          <a:p>
            <a:pPr indent="0" lvl="0" marL="0" rtl="0" algn="ctr">
              <a:spcBef>
                <a:spcPts val="0"/>
              </a:spcBef>
              <a:spcAft>
                <a:spcPts val="0"/>
              </a:spcAft>
              <a:buNone/>
            </a:pPr>
            <a:r>
              <a:rPr lang="en" sz="1200"/>
              <a:t>(colaborador)</a:t>
            </a:r>
            <a:endParaRPr sz="1200"/>
          </a:p>
        </p:txBody>
      </p:sp>
      <p:sp>
        <p:nvSpPr>
          <p:cNvPr id="672" name="Google Shape;672;p51"/>
          <p:cNvSpPr txBox="1"/>
          <p:nvPr>
            <p:ph idx="4" type="subTitle"/>
          </p:nvPr>
        </p:nvSpPr>
        <p:spPr>
          <a:xfrm>
            <a:off x="5541225" y="4134425"/>
            <a:ext cx="2291700" cy="338400"/>
          </a:xfrm>
          <a:prstGeom prst="rect">
            <a:avLst/>
          </a:prstGeom>
        </p:spPr>
        <p:txBody>
          <a:bodyPr anchorCtr="0" anchor="ctr" bIns="91425" lIns="91425" spcFirstLastPara="1" rIns="0" wrap="square" tIns="91425">
            <a:noAutofit/>
          </a:bodyPr>
          <a:lstStyle/>
          <a:p>
            <a:pPr indent="0" lvl="0" marL="0" rtl="0" algn="ctr">
              <a:spcBef>
                <a:spcPts val="0"/>
              </a:spcBef>
              <a:spcAft>
                <a:spcPts val="0"/>
              </a:spcAft>
              <a:buNone/>
            </a:pPr>
            <a:r>
              <a:rPr lang="en" sz="1400"/>
              <a:t>André Seidel Oliveira</a:t>
            </a:r>
            <a:endParaRPr sz="1400"/>
          </a:p>
          <a:p>
            <a:pPr indent="0" lvl="0" marL="0" rtl="0" algn="ctr">
              <a:spcBef>
                <a:spcPts val="0"/>
              </a:spcBef>
              <a:spcAft>
                <a:spcPts val="0"/>
              </a:spcAft>
              <a:buNone/>
            </a:pPr>
            <a:r>
              <a:rPr lang="en" sz="1200"/>
              <a:t>(colaborador)</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78" name="Google Shape;678;p52"/>
          <p:cNvSpPr txBox="1"/>
          <p:nvPr>
            <p:ph idx="4294967295" type="title"/>
          </p:nvPr>
        </p:nvSpPr>
        <p:spPr>
          <a:xfrm flipH="1">
            <a:off x="2197351" y="1839763"/>
            <a:ext cx="695700" cy="100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8000"/>
              <a:t>?</a:t>
            </a:r>
            <a:endParaRPr sz="8000"/>
          </a:p>
        </p:txBody>
      </p:sp>
      <p:sp>
        <p:nvSpPr>
          <p:cNvPr id="679" name="Google Shape;679;p52"/>
          <p:cNvSpPr txBox="1"/>
          <p:nvPr>
            <p:ph type="title"/>
          </p:nvPr>
        </p:nvSpPr>
        <p:spPr>
          <a:xfrm>
            <a:off x="3299402" y="1904713"/>
            <a:ext cx="4053600" cy="8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8000"/>
              <a:t>Dúvidas</a:t>
            </a:r>
            <a:endParaRPr sz="8000"/>
          </a:p>
        </p:txBody>
      </p:sp>
      <p:sp>
        <p:nvSpPr>
          <p:cNvPr id="680" name="Google Shape;680;p52"/>
          <p:cNvSpPr/>
          <p:nvPr/>
        </p:nvSpPr>
        <p:spPr>
          <a:xfrm>
            <a:off x="1790998" y="1588950"/>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86" name="Google Shape;686;p5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87" name="Google Shape;687;p53"/>
          <p:cNvSpPr txBox="1"/>
          <p:nvPr/>
        </p:nvSpPr>
        <p:spPr>
          <a:xfrm>
            <a:off x="742050" y="1617450"/>
            <a:ext cx="6053100" cy="1908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Surgiu pelo contato da professora Anna Reali com uma rede de cientistas políticos e sociais de Portugal</a:t>
            </a:r>
            <a:endParaRPr>
              <a:latin typeface="Quicksand"/>
              <a:ea typeface="Quicksand"/>
              <a:cs typeface="Quicksand"/>
              <a:sym typeface="Quicksand"/>
            </a:endParaRPr>
          </a:p>
          <a:p>
            <a:pPr indent="0" lvl="0" marL="45720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Democracia Aumentada: Extrapolar o fazer político atual</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Ter uma relação interdisciplinar entre exatas e humanas</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Mudança de planos...</a:t>
            </a:r>
            <a:endParaRPr>
              <a:latin typeface="Quicksand"/>
              <a:ea typeface="Quicksand"/>
              <a:cs typeface="Quicksand"/>
              <a:sym typeface="Quicksand"/>
            </a:endParaRPr>
          </a:p>
        </p:txBody>
      </p:sp>
      <p:sp>
        <p:nvSpPr>
          <p:cNvPr id="688" name="Google Shape;688;p5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89" name="Google Shape;689;p5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90" name="Google Shape;690;p53"/>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Sobre o Projeto</a:t>
            </a:r>
            <a:endParaRPr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6"/>
          <p:cNvSpPr/>
          <p:nvPr/>
        </p:nvSpPr>
        <p:spPr>
          <a:xfrm>
            <a:off x="2978850" y="680413"/>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3" name="Google Shape;423;p3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24" name="Google Shape;424;p36"/>
          <p:cNvSpPr txBox="1"/>
          <p:nvPr>
            <p:ph type="title"/>
          </p:nvPr>
        </p:nvSpPr>
        <p:spPr>
          <a:xfrm flipH="1">
            <a:off x="2945400" y="931213"/>
            <a:ext cx="15753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25" name="Google Shape;425;p36"/>
          <p:cNvSpPr txBox="1"/>
          <p:nvPr>
            <p:ph idx="2" type="title"/>
          </p:nvPr>
        </p:nvSpPr>
        <p:spPr>
          <a:xfrm>
            <a:off x="1058571" y="2375638"/>
            <a:ext cx="3521700" cy="87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RELEVÂNCIA</a:t>
            </a:r>
            <a:endParaRPr/>
          </a:p>
        </p:txBody>
      </p:sp>
      <p:sp>
        <p:nvSpPr>
          <p:cNvPr id="426" name="Google Shape;426;p36"/>
          <p:cNvSpPr/>
          <p:nvPr/>
        </p:nvSpPr>
        <p:spPr>
          <a:xfrm>
            <a:off x="7766732" y="7135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7766732" y="2006082"/>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6905024" y="71355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6867495" y="713492"/>
            <a:ext cx="1180029" cy="1106439"/>
          </a:xfrm>
          <a:custGeom>
            <a:rect b="b" l="l" r="r" t="t"/>
            <a:pathLst>
              <a:path extrusionOk="0" h="18809" w="2006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7753084" y="2867532"/>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6905024" y="2440512"/>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7756382" y="200996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rot="5400000">
            <a:off x="7110640" y="1791633"/>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96" name="Google Shape;696;p5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97" name="Google Shape;697;p54"/>
          <p:cNvSpPr txBox="1"/>
          <p:nvPr/>
        </p:nvSpPr>
        <p:spPr>
          <a:xfrm>
            <a:off x="742050" y="1509750"/>
            <a:ext cx="6053100" cy="2124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Análise de Sentimentos</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Interface na Web</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Expansão de Funcionalidades</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Internacionalização</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Novas tecnologias</a:t>
            </a:r>
            <a:endParaRPr>
              <a:latin typeface="Quicksand"/>
              <a:ea typeface="Quicksand"/>
              <a:cs typeface="Quicksand"/>
              <a:sym typeface="Quicksand"/>
            </a:endParaRPr>
          </a:p>
        </p:txBody>
      </p:sp>
      <p:sp>
        <p:nvSpPr>
          <p:cNvPr id="698" name="Google Shape;698;p5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99" name="Google Shape;699;p5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00" name="Google Shape;700;p54"/>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Trabalho Futuro</a:t>
            </a:r>
            <a:endParaRPr u="sng"/>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06" name="Google Shape;706;p5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07" name="Google Shape;707;p55"/>
          <p:cNvSpPr txBox="1"/>
          <p:nvPr/>
        </p:nvSpPr>
        <p:spPr>
          <a:xfrm>
            <a:off x="742050" y="1509750"/>
            <a:ext cx="6053100" cy="2124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Dia a Dia</a:t>
            </a:r>
            <a:endParaRPr>
              <a:latin typeface="Quicksand"/>
              <a:ea typeface="Quicksand"/>
              <a:cs typeface="Quicksand"/>
              <a:sym typeface="Quicksand"/>
            </a:endParaRPr>
          </a:p>
          <a:p>
            <a:pPr indent="0" lvl="0" marL="45720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Dinâmica política</a:t>
            </a:r>
            <a:endParaRPr>
              <a:latin typeface="Quicksand"/>
              <a:ea typeface="Quicksand"/>
              <a:cs typeface="Quicksand"/>
              <a:sym typeface="Quicksand"/>
            </a:endParaRPr>
          </a:p>
          <a:p>
            <a:pPr indent="0" lvl="0" marL="45720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O que está em pauta?</a:t>
            </a:r>
            <a:endParaRPr>
              <a:latin typeface="Quicksand"/>
              <a:ea typeface="Quicksand"/>
              <a:cs typeface="Quicksand"/>
              <a:sym typeface="Quicksand"/>
            </a:endParaRPr>
          </a:p>
          <a:p>
            <a:pPr indent="0" lvl="0" marL="45720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Discussões mais embasadas</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Segurança na votação</a:t>
            </a:r>
            <a:endParaRPr>
              <a:latin typeface="Quicksand"/>
              <a:ea typeface="Quicksand"/>
              <a:cs typeface="Quicksand"/>
              <a:sym typeface="Quicksand"/>
            </a:endParaRPr>
          </a:p>
        </p:txBody>
      </p:sp>
      <p:sp>
        <p:nvSpPr>
          <p:cNvPr id="708" name="Google Shape;708;p5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09" name="Google Shape;709;p5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10" name="Google Shape;710;p55"/>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Impactos</a:t>
            </a:r>
            <a:endParaRPr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6"/>
          <p:cNvSpPr txBox="1"/>
          <p:nvPr>
            <p:ph type="title"/>
          </p:nvPr>
        </p:nvSpPr>
        <p:spPr>
          <a:xfrm>
            <a:off x="0" y="13450"/>
            <a:ext cx="36228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Construção da Base</a:t>
            </a:r>
            <a:endParaRPr u="sng"/>
          </a:p>
        </p:txBody>
      </p:sp>
      <p:pic>
        <p:nvPicPr>
          <p:cNvPr id="716" name="Google Shape;716;p56"/>
          <p:cNvPicPr preferRelativeResize="0"/>
          <p:nvPr/>
        </p:nvPicPr>
        <p:blipFill>
          <a:blip r:embed="rId3">
            <a:alphaModFix/>
          </a:blip>
          <a:stretch>
            <a:fillRect/>
          </a:stretch>
        </p:blipFill>
        <p:spPr>
          <a:xfrm>
            <a:off x="1509300" y="666588"/>
            <a:ext cx="3271911" cy="1639199"/>
          </a:xfrm>
          <a:prstGeom prst="rect">
            <a:avLst/>
          </a:prstGeom>
          <a:noFill/>
          <a:ln>
            <a:noFill/>
          </a:ln>
        </p:spPr>
      </p:pic>
      <p:sp>
        <p:nvSpPr>
          <p:cNvPr id="717" name="Google Shape;717;p56"/>
          <p:cNvSpPr txBox="1"/>
          <p:nvPr/>
        </p:nvSpPr>
        <p:spPr>
          <a:xfrm>
            <a:off x="0" y="786613"/>
            <a:ext cx="1465800" cy="6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E2E2E"/>
                </a:solidFill>
                <a:latin typeface="Quicksand"/>
                <a:ea typeface="Quicksand"/>
                <a:cs typeface="Quicksand"/>
                <a:sym typeface="Quicksand"/>
              </a:rPr>
              <a:t>Dia da Reunião Plenária</a:t>
            </a:r>
            <a:endParaRPr>
              <a:solidFill>
                <a:srgbClr val="2E2E2E"/>
              </a:solidFill>
              <a:latin typeface="Quicksand"/>
              <a:ea typeface="Quicksand"/>
              <a:cs typeface="Quicksand"/>
              <a:sym typeface="Quicksand"/>
            </a:endParaRPr>
          </a:p>
        </p:txBody>
      </p:sp>
      <p:sp>
        <p:nvSpPr>
          <p:cNvPr id="718" name="Google Shape;718;p56"/>
          <p:cNvSpPr txBox="1"/>
          <p:nvPr/>
        </p:nvSpPr>
        <p:spPr>
          <a:xfrm>
            <a:off x="146250" y="556165"/>
            <a:ext cx="1173300" cy="19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E2E2E"/>
                </a:solidFill>
                <a:latin typeface="Tenor Sans"/>
                <a:ea typeface="Tenor Sans"/>
                <a:cs typeface="Tenor Sans"/>
                <a:sym typeface="Tenor Sans"/>
              </a:rPr>
              <a:t>Data</a:t>
            </a:r>
            <a:endParaRPr sz="1800">
              <a:solidFill>
                <a:srgbClr val="2E2E2E"/>
              </a:solidFill>
              <a:latin typeface="Tenor Sans"/>
              <a:ea typeface="Tenor Sans"/>
              <a:cs typeface="Tenor Sans"/>
              <a:sym typeface="Tenor Sans"/>
            </a:endParaRPr>
          </a:p>
        </p:txBody>
      </p:sp>
      <p:sp>
        <p:nvSpPr>
          <p:cNvPr id="719" name="Google Shape;719;p56"/>
          <p:cNvSpPr txBox="1"/>
          <p:nvPr/>
        </p:nvSpPr>
        <p:spPr>
          <a:xfrm>
            <a:off x="4982275" y="1975863"/>
            <a:ext cx="1414800" cy="5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Quicksand"/>
                <a:ea typeface="Quicksand"/>
                <a:cs typeface="Quicksand"/>
                <a:sym typeface="Quicksand"/>
              </a:rPr>
              <a:t>Identificação</a:t>
            </a:r>
            <a:r>
              <a:rPr lang="en">
                <a:solidFill>
                  <a:srgbClr val="2E2E2E"/>
                </a:solidFill>
                <a:latin typeface="Quicksand"/>
                <a:ea typeface="Quicksand"/>
                <a:cs typeface="Quicksand"/>
                <a:sym typeface="Quicksand"/>
              </a:rPr>
              <a:t> da Ata</a:t>
            </a:r>
            <a:endParaRPr>
              <a:solidFill>
                <a:srgbClr val="2E2E2E"/>
              </a:solidFill>
              <a:latin typeface="Quicksand"/>
              <a:ea typeface="Quicksand"/>
              <a:cs typeface="Quicksand"/>
              <a:sym typeface="Quicksand"/>
            </a:endParaRPr>
          </a:p>
        </p:txBody>
      </p:sp>
      <p:sp>
        <p:nvSpPr>
          <p:cNvPr id="720" name="Google Shape;720;p56"/>
          <p:cNvSpPr txBox="1"/>
          <p:nvPr/>
        </p:nvSpPr>
        <p:spPr>
          <a:xfrm>
            <a:off x="4910425" y="1843838"/>
            <a:ext cx="1558500" cy="22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E2E2E"/>
                </a:solidFill>
                <a:latin typeface="Tenor Sans"/>
                <a:ea typeface="Tenor Sans"/>
                <a:cs typeface="Tenor Sans"/>
                <a:sym typeface="Tenor Sans"/>
              </a:rPr>
              <a:t>Transcrição</a:t>
            </a:r>
            <a:endParaRPr sz="1800">
              <a:solidFill>
                <a:srgbClr val="2E2E2E"/>
              </a:solidFill>
              <a:latin typeface="Tenor Sans"/>
              <a:ea typeface="Tenor Sans"/>
              <a:cs typeface="Tenor Sans"/>
              <a:sym typeface="Tenor Sans"/>
            </a:endParaRPr>
          </a:p>
        </p:txBody>
      </p:sp>
      <p:sp>
        <p:nvSpPr>
          <p:cNvPr id="721" name="Google Shape;721;p56"/>
          <p:cNvSpPr/>
          <p:nvPr/>
        </p:nvSpPr>
        <p:spPr>
          <a:xfrm>
            <a:off x="1614170" y="703525"/>
            <a:ext cx="1122900" cy="831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6"/>
          <p:cNvSpPr/>
          <p:nvPr/>
        </p:nvSpPr>
        <p:spPr>
          <a:xfrm>
            <a:off x="833922" y="1134122"/>
            <a:ext cx="2206933" cy="1020928"/>
          </a:xfrm>
          <a:custGeom>
            <a:rect b="b" l="l" r="r" t="t"/>
            <a:pathLst>
              <a:path extrusionOk="0" h="77343" w="128778">
                <a:moveTo>
                  <a:pt x="128778" y="61722"/>
                </a:moveTo>
                <a:lnTo>
                  <a:pt x="51054" y="77343"/>
                </a:lnTo>
                <a:lnTo>
                  <a:pt x="0" y="0"/>
                </a:lnTo>
              </a:path>
            </a:pathLst>
          </a:custGeom>
          <a:noFill/>
          <a:ln cap="flat" cmpd="sng" w="19050">
            <a:solidFill>
              <a:srgbClr val="FF00FF"/>
            </a:solidFill>
            <a:prstDash val="solid"/>
            <a:round/>
            <a:headEnd len="med" w="med" type="oval"/>
            <a:tailEnd len="med" w="med" type="oval"/>
          </a:ln>
        </p:spPr>
      </p:sp>
      <p:sp>
        <p:nvSpPr>
          <p:cNvPr id="723" name="Google Shape;723;p56"/>
          <p:cNvSpPr/>
          <p:nvPr/>
        </p:nvSpPr>
        <p:spPr>
          <a:xfrm>
            <a:off x="1607641" y="1516365"/>
            <a:ext cx="594000" cy="1056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2238522" y="1184035"/>
            <a:ext cx="3246322" cy="680671"/>
          </a:xfrm>
          <a:custGeom>
            <a:rect b="b" l="l" r="r" t="t"/>
            <a:pathLst>
              <a:path extrusionOk="0" h="51566" w="189428">
                <a:moveTo>
                  <a:pt x="0" y="23678"/>
                </a:moveTo>
                <a:lnTo>
                  <a:pt x="144176" y="0"/>
                </a:lnTo>
                <a:lnTo>
                  <a:pt x="189428" y="51566"/>
                </a:lnTo>
              </a:path>
            </a:pathLst>
          </a:custGeom>
          <a:noFill/>
          <a:ln cap="flat" cmpd="sng" w="19050">
            <a:solidFill>
              <a:srgbClr val="FF9900"/>
            </a:solidFill>
            <a:prstDash val="solid"/>
            <a:round/>
            <a:headEnd len="med" w="med" type="oval"/>
            <a:tailEnd len="med" w="med" type="oval"/>
          </a:ln>
        </p:spPr>
      </p:sp>
      <p:sp>
        <p:nvSpPr>
          <p:cNvPr id="725" name="Google Shape;725;p56"/>
          <p:cNvSpPr/>
          <p:nvPr/>
        </p:nvSpPr>
        <p:spPr>
          <a:xfrm>
            <a:off x="4700235" y="746428"/>
            <a:ext cx="1118188" cy="1097422"/>
          </a:xfrm>
          <a:custGeom>
            <a:rect b="b" l="l" r="r" t="t"/>
            <a:pathLst>
              <a:path extrusionOk="0" h="83138" w="65248">
                <a:moveTo>
                  <a:pt x="0" y="0"/>
                </a:moveTo>
                <a:lnTo>
                  <a:pt x="63143" y="526"/>
                </a:lnTo>
                <a:lnTo>
                  <a:pt x="65248" y="83138"/>
                </a:lnTo>
              </a:path>
            </a:pathLst>
          </a:custGeom>
          <a:noFill/>
          <a:ln cap="flat" cmpd="sng" w="19050">
            <a:solidFill>
              <a:srgbClr val="FF9900"/>
            </a:solidFill>
            <a:prstDash val="solid"/>
            <a:round/>
            <a:headEnd len="med" w="med" type="oval"/>
            <a:tailEnd len="med" w="med" type="oval"/>
          </a:ln>
        </p:spPr>
      </p:sp>
      <p:sp>
        <p:nvSpPr>
          <p:cNvPr id="726" name="Google Shape;726;p56"/>
          <p:cNvSpPr/>
          <p:nvPr/>
        </p:nvSpPr>
        <p:spPr>
          <a:xfrm>
            <a:off x="4465784" y="1670260"/>
            <a:ext cx="613197" cy="305606"/>
          </a:xfrm>
          <a:custGeom>
            <a:rect b="b" l="l" r="r" t="t"/>
            <a:pathLst>
              <a:path extrusionOk="0" h="23152" w="35781">
                <a:moveTo>
                  <a:pt x="0" y="0"/>
                </a:moveTo>
                <a:lnTo>
                  <a:pt x="23679" y="23152"/>
                </a:lnTo>
                <a:lnTo>
                  <a:pt x="35781" y="23152"/>
                </a:lnTo>
              </a:path>
            </a:pathLst>
          </a:custGeom>
          <a:noFill/>
          <a:ln cap="flat" cmpd="sng" w="19050">
            <a:solidFill>
              <a:srgbClr val="FF9900"/>
            </a:solidFill>
            <a:prstDash val="solid"/>
            <a:round/>
            <a:headEnd len="med" w="med" type="oval"/>
            <a:tailEnd len="med" w="med" type="oval"/>
          </a:ln>
        </p:spPr>
      </p:sp>
      <p:sp>
        <p:nvSpPr>
          <p:cNvPr id="727" name="Google Shape;727;p56"/>
          <p:cNvSpPr/>
          <p:nvPr/>
        </p:nvSpPr>
        <p:spPr>
          <a:xfrm>
            <a:off x="1026559" y="746428"/>
            <a:ext cx="564783" cy="123222"/>
          </a:xfrm>
          <a:custGeom>
            <a:rect b="b" l="l" r="r" t="t"/>
            <a:pathLst>
              <a:path extrusionOk="0" h="9335" w="32956">
                <a:moveTo>
                  <a:pt x="0" y="0"/>
                </a:moveTo>
                <a:lnTo>
                  <a:pt x="17907" y="9335"/>
                </a:lnTo>
                <a:lnTo>
                  <a:pt x="32956" y="2286"/>
                </a:lnTo>
              </a:path>
            </a:pathLst>
          </a:custGeom>
          <a:noFill/>
          <a:ln cap="flat" cmpd="sng" w="19050">
            <a:solidFill>
              <a:srgbClr val="FF00FF"/>
            </a:solidFill>
            <a:prstDash val="solid"/>
            <a:round/>
            <a:headEnd len="med" w="med" type="oval"/>
            <a:tailEnd len="med" w="med" type="oval"/>
          </a:ln>
        </p:spPr>
      </p:sp>
      <p:pic>
        <p:nvPicPr>
          <p:cNvPr id="728" name="Google Shape;728;p56"/>
          <p:cNvPicPr preferRelativeResize="0"/>
          <p:nvPr/>
        </p:nvPicPr>
        <p:blipFill>
          <a:blip r:embed="rId4">
            <a:alphaModFix/>
          </a:blip>
          <a:stretch>
            <a:fillRect/>
          </a:stretch>
        </p:blipFill>
        <p:spPr>
          <a:xfrm>
            <a:off x="1828753" y="2637325"/>
            <a:ext cx="3266133" cy="2049301"/>
          </a:xfrm>
          <a:prstGeom prst="rect">
            <a:avLst/>
          </a:prstGeom>
          <a:noFill/>
          <a:ln>
            <a:noFill/>
          </a:ln>
        </p:spPr>
      </p:pic>
      <p:sp>
        <p:nvSpPr>
          <p:cNvPr id="729" name="Google Shape;729;p56"/>
          <p:cNvSpPr txBox="1"/>
          <p:nvPr/>
        </p:nvSpPr>
        <p:spPr>
          <a:xfrm>
            <a:off x="232815" y="2881898"/>
            <a:ext cx="1562700" cy="5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Quicksand"/>
                <a:ea typeface="Quicksand"/>
                <a:cs typeface="Quicksand"/>
                <a:sym typeface="Quicksand"/>
              </a:rPr>
              <a:t>Nome do Deputado que está falando</a:t>
            </a:r>
            <a:endParaRPr>
              <a:solidFill>
                <a:srgbClr val="2E2E2E"/>
              </a:solidFill>
              <a:latin typeface="Quicksand"/>
              <a:ea typeface="Quicksand"/>
              <a:cs typeface="Quicksand"/>
              <a:sym typeface="Quicksand"/>
            </a:endParaRPr>
          </a:p>
        </p:txBody>
      </p:sp>
      <p:sp>
        <p:nvSpPr>
          <p:cNvPr id="730" name="Google Shape;730;p56"/>
          <p:cNvSpPr txBox="1"/>
          <p:nvPr/>
        </p:nvSpPr>
        <p:spPr>
          <a:xfrm>
            <a:off x="428430" y="2692371"/>
            <a:ext cx="1171500" cy="1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E2E2E"/>
                </a:solidFill>
                <a:latin typeface="Tenor Sans"/>
                <a:ea typeface="Tenor Sans"/>
                <a:cs typeface="Tenor Sans"/>
                <a:sym typeface="Tenor Sans"/>
              </a:rPr>
              <a:t>Pessoa</a:t>
            </a:r>
            <a:endParaRPr sz="1800">
              <a:solidFill>
                <a:srgbClr val="2E2E2E"/>
              </a:solidFill>
              <a:latin typeface="Tenor Sans"/>
              <a:ea typeface="Tenor Sans"/>
              <a:cs typeface="Tenor Sans"/>
              <a:sym typeface="Tenor Sans"/>
            </a:endParaRPr>
          </a:p>
        </p:txBody>
      </p:sp>
      <p:sp>
        <p:nvSpPr>
          <p:cNvPr id="731" name="Google Shape;731;p56"/>
          <p:cNvSpPr txBox="1"/>
          <p:nvPr/>
        </p:nvSpPr>
        <p:spPr>
          <a:xfrm>
            <a:off x="0" y="4076837"/>
            <a:ext cx="2028300" cy="7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Quicksand"/>
                <a:ea typeface="Quicksand"/>
                <a:cs typeface="Quicksand"/>
                <a:sym typeface="Quicksand"/>
              </a:rPr>
              <a:t>Filiação política da pessoa que está falando</a:t>
            </a:r>
            <a:endParaRPr>
              <a:solidFill>
                <a:srgbClr val="2E2E2E"/>
              </a:solidFill>
              <a:latin typeface="Quicksand"/>
              <a:ea typeface="Quicksand"/>
              <a:cs typeface="Quicksand"/>
              <a:sym typeface="Quicksand"/>
            </a:endParaRPr>
          </a:p>
        </p:txBody>
      </p:sp>
      <p:sp>
        <p:nvSpPr>
          <p:cNvPr id="732" name="Google Shape;732;p56"/>
          <p:cNvSpPr txBox="1"/>
          <p:nvPr/>
        </p:nvSpPr>
        <p:spPr>
          <a:xfrm>
            <a:off x="528469" y="3879279"/>
            <a:ext cx="971400" cy="1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E2E2E"/>
                </a:solidFill>
                <a:latin typeface="Tenor Sans"/>
                <a:ea typeface="Tenor Sans"/>
                <a:cs typeface="Tenor Sans"/>
                <a:sym typeface="Tenor Sans"/>
              </a:rPr>
              <a:t>Partido</a:t>
            </a:r>
            <a:endParaRPr sz="1800">
              <a:solidFill>
                <a:srgbClr val="2E2E2E"/>
              </a:solidFill>
              <a:latin typeface="Tenor Sans"/>
              <a:ea typeface="Tenor Sans"/>
              <a:cs typeface="Tenor Sans"/>
              <a:sym typeface="Tenor Sans"/>
            </a:endParaRPr>
          </a:p>
        </p:txBody>
      </p:sp>
      <p:sp>
        <p:nvSpPr>
          <p:cNvPr id="733" name="Google Shape;733;p56"/>
          <p:cNvSpPr txBox="1"/>
          <p:nvPr/>
        </p:nvSpPr>
        <p:spPr>
          <a:xfrm>
            <a:off x="5121025" y="2820350"/>
            <a:ext cx="14658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Quicksand"/>
                <a:ea typeface="Quicksand"/>
                <a:cs typeface="Quicksand"/>
                <a:sym typeface="Quicksand"/>
              </a:rPr>
              <a:t>Ordem das linhas de fala em um diálogo</a:t>
            </a:r>
            <a:endParaRPr>
              <a:solidFill>
                <a:srgbClr val="2E2E2E"/>
              </a:solidFill>
              <a:latin typeface="Quicksand"/>
              <a:ea typeface="Quicksand"/>
              <a:cs typeface="Quicksand"/>
              <a:sym typeface="Quicksand"/>
            </a:endParaRPr>
          </a:p>
        </p:txBody>
      </p:sp>
      <p:sp>
        <p:nvSpPr>
          <p:cNvPr id="734" name="Google Shape;734;p56"/>
          <p:cNvSpPr txBox="1"/>
          <p:nvPr/>
        </p:nvSpPr>
        <p:spPr>
          <a:xfrm>
            <a:off x="5223831" y="2695771"/>
            <a:ext cx="1171500" cy="1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E2E2E"/>
                </a:solidFill>
                <a:latin typeface="Tenor Sans"/>
                <a:ea typeface="Tenor Sans"/>
                <a:cs typeface="Tenor Sans"/>
                <a:sym typeface="Tenor Sans"/>
              </a:rPr>
              <a:t>Posição</a:t>
            </a:r>
            <a:endParaRPr sz="1800">
              <a:solidFill>
                <a:srgbClr val="2E2E2E"/>
              </a:solidFill>
              <a:latin typeface="Tenor Sans"/>
              <a:ea typeface="Tenor Sans"/>
              <a:cs typeface="Tenor Sans"/>
              <a:sym typeface="Tenor Sans"/>
            </a:endParaRPr>
          </a:p>
        </p:txBody>
      </p:sp>
      <p:sp>
        <p:nvSpPr>
          <p:cNvPr id="735" name="Google Shape;735;p56"/>
          <p:cNvSpPr txBox="1"/>
          <p:nvPr/>
        </p:nvSpPr>
        <p:spPr>
          <a:xfrm>
            <a:off x="5132097" y="4017675"/>
            <a:ext cx="14658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Quicksand"/>
                <a:ea typeface="Quicksand"/>
                <a:cs typeface="Quicksand"/>
                <a:sym typeface="Quicksand"/>
              </a:rPr>
              <a:t>Fala de um deputado</a:t>
            </a:r>
            <a:endParaRPr>
              <a:solidFill>
                <a:srgbClr val="2E2E2E"/>
              </a:solidFill>
              <a:latin typeface="Quicksand"/>
              <a:ea typeface="Quicksand"/>
              <a:cs typeface="Quicksand"/>
              <a:sym typeface="Quicksand"/>
            </a:endParaRPr>
          </a:p>
        </p:txBody>
      </p:sp>
      <p:sp>
        <p:nvSpPr>
          <p:cNvPr id="736" name="Google Shape;736;p56"/>
          <p:cNvSpPr txBox="1"/>
          <p:nvPr/>
        </p:nvSpPr>
        <p:spPr>
          <a:xfrm>
            <a:off x="5279243" y="3840912"/>
            <a:ext cx="1171500" cy="1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E2E2E"/>
                </a:solidFill>
                <a:latin typeface="Tenor Sans"/>
                <a:ea typeface="Tenor Sans"/>
                <a:cs typeface="Tenor Sans"/>
                <a:sym typeface="Tenor Sans"/>
              </a:rPr>
              <a:t>Texto</a:t>
            </a:r>
            <a:endParaRPr sz="1800">
              <a:solidFill>
                <a:srgbClr val="2E2E2E"/>
              </a:solidFill>
              <a:latin typeface="Tenor Sans"/>
              <a:ea typeface="Tenor Sans"/>
              <a:cs typeface="Tenor Sans"/>
              <a:sym typeface="Tenor Sans"/>
            </a:endParaRPr>
          </a:p>
        </p:txBody>
      </p:sp>
      <p:sp>
        <p:nvSpPr>
          <p:cNvPr id="737" name="Google Shape;737;p56"/>
          <p:cNvSpPr/>
          <p:nvPr/>
        </p:nvSpPr>
        <p:spPr>
          <a:xfrm>
            <a:off x="2220212" y="2970552"/>
            <a:ext cx="537900" cy="957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6"/>
          <p:cNvSpPr/>
          <p:nvPr/>
        </p:nvSpPr>
        <p:spPr>
          <a:xfrm>
            <a:off x="1407728" y="2698204"/>
            <a:ext cx="796559" cy="264980"/>
          </a:xfrm>
          <a:custGeom>
            <a:rect b="b" l="l" r="r" t="t"/>
            <a:pathLst>
              <a:path extrusionOk="0" h="19491" w="46562">
                <a:moveTo>
                  <a:pt x="46562" y="19491"/>
                </a:moveTo>
                <a:lnTo>
                  <a:pt x="20032" y="0"/>
                </a:lnTo>
                <a:lnTo>
                  <a:pt x="0" y="7038"/>
                </a:lnTo>
              </a:path>
            </a:pathLst>
          </a:custGeom>
          <a:noFill/>
          <a:ln cap="flat" cmpd="sng" w="19050">
            <a:solidFill>
              <a:srgbClr val="00FF00"/>
            </a:solidFill>
            <a:prstDash val="solid"/>
            <a:round/>
            <a:headEnd len="med" w="med" type="oval"/>
            <a:tailEnd len="med" w="med" type="oval"/>
          </a:ln>
        </p:spPr>
      </p:sp>
      <p:sp>
        <p:nvSpPr>
          <p:cNvPr id="739" name="Google Shape;739;p56"/>
          <p:cNvSpPr/>
          <p:nvPr/>
        </p:nvSpPr>
        <p:spPr>
          <a:xfrm>
            <a:off x="2735108" y="3707343"/>
            <a:ext cx="143700" cy="828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6"/>
          <p:cNvSpPr/>
          <p:nvPr/>
        </p:nvSpPr>
        <p:spPr>
          <a:xfrm>
            <a:off x="1405504" y="3800583"/>
            <a:ext cx="1287288" cy="238266"/>
          </a:xfrm>
          <a:custGeom>
            <a:rect b="b" l="l" r="r" t="t"/>
            <a:pathLst>
              <a:path extrusionOk="0" h="17526" w="75247">
                <a:moveTo>
                  <a:pt x="0" y="12192"/>
                </a:moveTo>
                <a:lnTo>
                  <a:pt x="36576" y="17526"/>
                </a:lnTo>
                <a:lnTo>
                  <a:pt x="75247" y="0"/>
                </a:lnTo>
              </a:path>
            </a:pathLst>
          </a:custGeom>
          <a:noFill/>
          <a:ln cap="flat" cmpd="sng" w="19050">
            <a:solidFill>
              <a:srgbClr val="00FFFF"/>
            </a:solidFill>
            <a:prstDash val="solid"/>
            <a:round/>
            <a:headEnd len="med" w="med" type="oval"/>
            <a:tailEnd len="med" w="med" type="oval"/>
          </a:ln>
        </p:spPr>
      </p:sp>
      <p:sp>
        <p:nvSpPr>
          <p:cNvPr id="741" name="Google Shape;741;p56"/>
          <p:cNvSpPr/>
          <p:nvPr/>
        </p:nvSpPr>
        <p:spPr>
          <a:xfrm>
            <a:off x="3168490" y="3583079"/>
            <a:ext cx="1287300" cy="828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6"/>
          <p:cNvSpPr/>
          <p:nvPr/>
        </p:nvSpPr>
        <p:spPr>
          <a:xfrm>
            <a:off x="4511164" y="3554528"/>
            <a:ext cx="1016801" cy="416972"/>
          </a:xfrm>
          <a:custGeom>
            <a:rect b="b" l="l" r="r" t="t"/>
            <a:pathLst>
              <a:path extrusionOk="0" h="30671" w="59436">
                <a:moveTo>
                  <a:pt x="0" y="5525"/>
                </a:moveTo>
                <a:lnTo>
                  <a:pt x="40005" y="0"/>
                </a:lnTo>
                <a:lnTo>
                  <a:pt x="59436" y="30671"/>
                </a:lnTo>
              </a:path>
            </a:pathLst>
          </a:custGeom>
          <a:noFill/>
          <a:ln cap="flat" cmpd="sng" w="19050">
            <a:solidFill>
              <a:srgbClr val="9900FF"/>
            </a:solidFill>
            <a:prstDash val="solid"/>
            <a:round/>
            <a:headEnd len="med" w="med" type="oval"/>
            <a:tailEnd len="med" w="med" type="oval"/>
          </a:ln>
        </p:spPr>
      </p:sp>
      <p:sp>
        <p:nvSpPr>
          <p:cNvPr id="743" name="Google Shape;743;p56"/>
          <p:cNvSpPr/>
          <p:nvPr/>
        </p:nvSpPr>
        <p:spPr>
          <a:xfrm>
            <a:off x="4788174" y="2963197"/>
            <a:ext cx="110700" cy="5655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6"/>
          <p:cNvSpPr/>
          <p:nvPr/>
        </p:nvSpPr>
        <p:spPr>
          <a:xfrm>
            <a:off x="2145251" y="3575248"/>
            <a:ext cx="36000" cy="108900"/>
          </a:xfrm>
          <a:prstGeom prst="lef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6"/>
          <p:cNvSpPr/>
          <p:nvPr/>
        </p:nvSpPr>
        <p:spPr>
          <a:xfrm>
            <a:off x="2145182" y="3707343"/>
            <a:ext cx="36000" cy="95700"/>
          </a:xfrm>
          <a:prstGeom prst="lef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6"/>
          <p:cNvSpPr txBox="1"/>
          <p:nvPr/>
        </p:nvSpPr>
        <p:spPr>
          <a:xfrm>
            <a:off x="1992094" y="3528669"/>
            <a:ext cx="13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Bebas Neue"/>
                <a:ea typeface="Bebas Neue"/>
                <a:cs typeface="Bebas Neue"/>
                <a:sym typeface="Bebas Neue"/>
              </a:rPr>
              <a:t>2</a:t>
            </a:r>
            <a:endParaRPr b="1" sz="1200">
              <a:solidFill>
                <a:srgbClr val="FF0000"/>
              </a:solidFill>
              <a:latin typeface="Bebas Neue"/>
              <a:ea typeface="Bebas Neue"/>
              <a:cs typeface="Bebas Neue"/>
              <a:sym typeface="Bebas Neue"/>
            </a:endParaRPr>
          </a:p>
        </p:txBody>
      </p:sp>
      <p:sp>
        <p:nvSpPr>
          <p:cNvPr id="747" name="Google Shape;747;p56"/>
          <p:cNvSpPr txBox="1"/>
          <p:nvPr/>
        </p:nvSpPr>
        <p:spPr>
          <a:xfrm>
            <a:off x="1992094" y="3648365"/>
            <a:ext cx="7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Bebas Neue"/>
                <a:ea typeface="Bebas Neue"/>
                <a:cs typeface="Bebas Neue"/>
                <a:sym typeface="Bebas Neue"/>
              </a:rPr>
              <a:t>3</a:t>
            </a:r>
            <a:endParaRPr b="1" sz="1200">
              <a:solidFill>
                <a:srgbClr val="FF0000"/>
              </a:solidFill>
              <a:latin typeface="Bebas Neue"/>
              <a:ea typeface="Bebas Neue"/>
              <a:cs typeface="Bebas Neue"/>
              <a:sym typeface="Bebas Neue"/>
            </a:endParaRPr>
          </a:p>
        </p:txBody>
      </p:sp>
      <p:sp>
        <p:nvSpPr>
          <p:cNvPr id="748" name="Google Shape;748;p56"/>
          <p:cNvSpPr txBox="1"/>
          <p:nvPr/>
        </p:nvSpPr>
        <p:spPr>
          <a:xfrm>
            <a:off x="4843497" y="3088332"/>
            <a:ext cx="13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Bebas Neue"/>
                <a:ea typeface="Bebas Neue"/>
                <a:cs typeface="Bebas Neue"/>
                <a:sym typeface="Bebas Neue"/>
              </a:rPr>
              <a:t>1</a:t>
            </a:r>
            <a:endParaRPr b="1" sz="1200">
              <a:solidFill>
                <a:srgbClr val="FF0000"/>
              </a:solidFill>
              <a:latin typeface="Bebas Neue"/>
              <a:ea typeface="Bebas Neue"/>
              <a:cs typeface="Bebas Neue"/>
              <a:sym typeface="Bebas Neue"/>
            </a:endParaRPr>
          </a:p>
        </p:txBody>
      </p:sp>
      <p:sp>
        <p:nvSpPr>
          <p:cNvPr id="749" name="Google Shape;749;p56"/>
          <p:cNvSpPr/>
          <p:nvPr/>
        </p:nvSpPr>
        <p:spPr>
          <a:xfrm>
            <a:off x="4970668" y="2808614"/>
            <a:ext cx="407364" cy="502430"/>
          </a:xfrm>
          <a:custGeom>
            <a:rect b="b" l="l" r="r" t="t"/>
            <a:pathLst>
              <a:path extrusionOk="0" h="36957" w="23812">
                <a:moveTo>
                  <a:pt x="0" y="32385"/>
                </a:moveTo>
                <a:lnTo>
                  <a:pt x="4381" y="36957"/>
                </a:lnTo>
                <a:lnTo>
                  <a:pt x="23812" y="0"/>
                </a:lnTo>
              </a:path>
            </a:pathLst>
          </a:custGeom>
          <a:noFill/>
          <a:ln cap="flat" cmpd="sng" w="19050">
            <a:solidFill>
              <a:srgbClr val="FF0000"/>
            </a:solidFill>
            <a:prstDash val="solid"/>
            <a:round/>
            <a:headEnd len="med" w="med" type="oval"/>
            <a:tailEnd len="med" w="med" type="oval"/>
          </a:ln>
        </p:spPr>
      </p:sp>
      <p:sp>
        <p:nvSpPr>
          <p:cNvPr id="750" name="Google Shape;750;p56"/>
          <p:cNvSpPr txBox="1"/>
          <p:nvPr/>
        </p:nvSpPr>
        <p:spPr>
          <a:xfrm>
            <a:off x="6721200" y="2156100"/>
            <a:ext cx="2422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Uso de Selenium</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Uso de RegEx</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Uso de Pandas</a:t>
            </a:r>
            <a:endParaRPr>
              <a:latin typeface="Quicksand"/>
              <a:ea typeface="Quicksand"/>
              <a:cs typeface="Quicksand"/>
              <a:sym typeface="Quicksand"/>
            </a:endParaRPr>
          </a:p>
        </p:txBody>
      </p:sp>
      <p:sp>
        <p:nvSpPr>
          <p:cNvPr id="751" name="Google Shape;751;p5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57" name="Google Shape;757;p5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58" name="Google Shape;758;p5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59" name="Google Shape;759;p5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60" name="Google Shape;760;p57"/>
          <p:cNvSpPr txBox="1"/>
          <p:nvPr>
            <p:ph type="title"/>
          </p:nvPr>
        </p:nvSpPr>
        <p:spPr>
          <a:xfrm>
            <a:off x="742050" y="526625"/>
            <a:ext cx="53139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Mais a fundo: Sumarização</a:t>
            </a:r>
            <a:endParaRPr u="sng"/>
          </a:p>
        </p:txBody>
      </p:sp>
      <p:sp>
        <p:nvSpPr>
          <p:cNvPr id="761" name="Google Shape;761;p57"/>
          <p:cNvSpPr txBox="1"/>
          <p:nvPr/>
        </p:nvSpPr>
        <p:spPr>
          <a:xfrm>
            <a:off x="742050" y="1078650"/>
            <a:ext cx="4275600" cy="2986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Vários modelos foram testados:</a:t>
            </a:r>
            <a:endParaRPr>
              <a:latin typeface="Quicksand"/>
              <a:ea typeface="Quicksand"/>
              <a:cs typeface="Quicksand"/>
              <a:sym typeface="Quicksand"/>
            </a:endParaRPr>
          </a:p>
          <a:p>
            <a:pPr indent="-317500" lvl="1" marL="914400" rtl="0" algn="just">
              <a:spcBef>
                <a:spcPts val="0"/>
              </a:spcBef>
              <a:spcAft>
                <a:spcPts val="0"/>
              </a:spcAft>
              <a:buSzPts val="1400"/>
              <a:buFont typeface="Quicksand"/>
              <a:buChar char="○"/>
            </a:pPr>
            <a:r>
              <a:rPr lang="en">
                <a:latin typeface="Quicksand"/>
                <a:ea typeface="Quicksand"/>
                <a:cs typeface="Quicksand"/>
                <a:sym typeface="Quicksand"/>
              </a:rPr>
              <a:t>Extrativos: BertExtSum, BART,</a:t>
            </a:r>
            <a:endParaRPr>
              <a:latin typeface="Quicksand"/>
              <a:ea typeface="Quicksand"/>
              <a:cs typeface="Quicksand"/>
              <a:sym typeface="Quicksand"/>
            </a:endParaRPr>
          </a:p>
          <a:p>
            <a:pPr indent="-317500" lvl="1" marL="914400" rtl="0" algn="just">
              <a:spcBef>
                <a:spcPts val="0"/>
              </a:spcBef>
              <a:spcAft>
                <a:spcPts val="0"/>
              </a:spcAft>
              <a:buSzPts val="1400"/>
              <a:buFont typeface="Quicksand"/>
              <a:buChar char="○"/>
            </a:pPr>
            <a:r>
              <a:rPr lang="en">
                <a:latin typeface="Quicksand"/>
                <a:ea typeface="Quicksand"/>
                <a:cs typeface="Quicksand"/>
                <a:sym typeface="Quicksand"/>
              </a:rPr>
              <a:t>Abstrativos: BertExt, BigBird, Pegasus X-Sum, Pegasus Large, Distilbart, Bart-Large </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Por conta da qualidade de encadeamento foi preferível modelos abstrativos</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Embora hajam métricas para sumários como a Rouge, a maior parte dos resultados foi validado por humanos do nosso grupo</a:t>
            </a:r>
            <a:endParaRPr>
              <a:latin typeface="Quicksand"/>
              <a:ea typeface="Quicksand"/>
              <a:cs typeface="Quicksand"/>
              <a:sym typeface="Quicksand"/>
            </a:endParaRPr>
          </a:p>
        </p:txBody>
      </p:sp>
      <p:sp>
        <p:nvSpPr>
          <p:cNvPr id="762" name="Google Shape;762;p57"/>
          <p:cNvSpPr txBox="1"/>
          <p:nvPr/>
        </p:nvSpPr>
        <p:spPr>
          <a:xfrm>
            <a:off x="5017650" y="1078650"/>
            <a:ext cx="4126500" cy="2770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Rouge funciona através do over-</a:t>
            </a:r>
            <a:endParaRPr>
              <a:latin typeface="Quicksand"/>
              <a:ea typeface="Quicksand"/>
              <a:cs typeface="Quicksand"/>
              <a:sym typeface="Quicksand"/>
            </a:endParaRPr>
          </a:p>
          <a:p>
            <a:pPr indent="0" lvl="0" marL="0" rtl="0" algn="just">
              <a:spcBef>
                <a:spcPts val="0"/>
              </a:spcBef>
              <a:spcAft>
                <a:spcPts val="0"/>
              </a:spcAft>
              <a:buNone/>
            </a:pPr>
            <a:r>
              <a:rPr lang="en">
                <a:latin typeface="Quicksand"/>
                <a:ea typeface="Quicksand"/>
                <a:cs typeface="Quicksand"/>
                <a:sym typeface="Quicksand"/>
              </a:rPr>
              <a:t>lapping entre n-grams do ground-truth</a:t>
            </a:r>
            <a:endParaRPr>
              <a:latin typeface="Quicksand"/>
              <a:ea typeface="Quicksand"/>
              <a:cs typeface="Quicksand"/>
              <a:sym typeface="Quicksand"/>
            </a:endParaRPr>
          </a:p>
          <a:p>
            <a:pPr indent="0" lvl="0" marL="0" rtl="0" algn="just">
              <a:spcBef>
                <a:spcPts val="0"/>
              </a:spcBef>
              <a:spcAft>
                <a:spcPts val="0"/>
              </a:spcAft>
              <a:buNone/>
            </a:pPr>
            <a:r>
              <a:rPr lang="en">
                <a:latin typeface="Quicksand"/>
                <a:ea typeface="Quicksand"/>
                <a:cs typeface="Quicksand"/>
                <a:sym typeface="Quicksand"/>
              </a:rPr>
              <a:t>(sumários/traduções feitas por humanos) e o gerado pelo modelo</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Geralmente funciona melhor para extrativos, já que a paráfrase pode diminuir o valor em modelos abstrativos</a:t>
            </a:r>
            <a:endParaRPr>
              <a:latin typeface="Quicksand"/>
              <a:ea typeface="Quicksand"/>
              <a:cs typeface="Quicksand"/>
              <a:sym typeface="Quicksand"/>
            </a:endParaRPr>
          </a:p>
          <a:p>
            <a:pPr indent="0" lvl="0" marL="0" rtl="0" algn="just">
              <a:spcBef>
                <a:spcPts val="0"/>
              </a:spcBef>
              <a:spcAft>
                <a:spcPts val="0"/>
              </a:spcAft>
              <a:buNone/>
            </a:pPr>
            <a:r>
              <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Para a tradução foi utilizado apenas o M2M100 por não ter apresentado nenhum problema nas traduções</a:t>
            </a:r>
            <a:endParaRPr>
              <a:latin typeface="Quicksand"/>
              <a:ea typeface="Quicksand"/>
              <a:cs typeface="Quicksand"/>
              <a:sym typeface="Quicksa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5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68" name="Google Shape;768;p5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69" name="Google Shape;769;p5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70" name="Google Shape;770;p5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71" name="Google Shape;771;p58"/>
          <p:cNvSpPr txBox="1"/>
          <p:nvPr>
            <p:ph type="title"/>
          </p:nvPr>
        </p:nvSpPr>
        <p:spPr>
          <a:xfrm>
            <a:off x="742050" y="526625"/>
            <a:ext cx="53139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Mais a fundo: Sumarização</a:t>
            </a:r>
            <a:endParaRPr u="sng"/>
          </a:p>
        </p:txBody>
      </p:sp>
      <p:pic>
        <p:nvPicPr>
          <p:cNvPr id="772" name="Google Shape;772;p58"/>
          <p:cNvPicPr preferRelativeResize="0"/>
          <p:nvPr/>
        </p:nvPicPr>
        <p:blipFill>
          <a:blip r:embed="rId3">
            <a:alphaModFix/>
          </a:blip>
          <a:stretch>
            <a:fillRect/>
          </a:stretch>
        </p:blipFill>
        <p:spPr>
          <a:xfrm>
            <a:off x="152400" y="913625"/>
            <a:ext cx="8839200" cy="1493046"/>
          </a:xfrm>
          <a:prstGeom prst="rect">
            <a:avLst/>
          </a:prstGeom>
          <a:noFill/>
          <a:ln>
            <a:noFill/>
          </a:ln>
        </p:spPr>
      </p:pic>
      <p:sp>
        <p:nvSpPr>
          <p:cNvPr id="773" name="Google Shape;773;p58"/>
          <p:cNvSpPr txBox="1"/>
          <p:nvPr/>
        </p:nvSpPr>
        <p:spPr>
          <a:xfrm>
            <a:off x="742050" y="2406675"/>
            <a:ext cx="4212600" cy="1908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O principal erro da etapa de sumarização é </a:t>
            </a:r>
            <a:r>
              <a:rPr lang="en">
                <a:latin typeface="Quicksand"/>
                <a:ea typeface="Quicksand"/>
                <a:cs typeface="Quicksand"/>
                <a:sym typeface="Quicksand"/>
              </a:rPr>
              <a:t>relacionado à referência, por exemplo: “O sr. Deputado André Ventura (CH) argumentou contra a proposta de Lei que o PCP colocou em pauta”</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Pode virar “Proposta de Lei for recusada pelo sr. Deputado” → tendo um erro de referência</a:t>
            </a:r>
            <a:endParaRPr>
              <a:latin typeface="Quicksand"/>
              <a:ea typeface="Quicksand"/>
              <a:cs typeface="Quicksand"/>
              <a:sym typeface="Quicksand"/>
            </a:endParaRPr>
          </a:p>
        </p:txBody>
      </p:sp>
      <p:sp>
        <p:nvSpPr>
          <p:cNvPr id="774" name="Google Shape;774;p58"/>
          <p:cNvSpPr txBox="1"/>
          <p:nvPr/>
        </p:nvSpPr>
        <p:spPr>
          <a:xfrm>
            <a:off x="4954650" y="2406675"/>
            <a:ext cx="4212600" cy="1693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Outro erro é gerado quando o limite de tokens do modelo é atingido gerando repetição</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Erros do tipo Alucinação não foram percebidos para o Pegasus-Large, embora mais frequentes para o XSum (erros em fatos apontados no texto)</a:t>
            </a:r>
            <a:endParaRPr>
              <a:latin typeface="Quicksand"/>
              <a:ea typeface="Quicksand"/>
              <a:cs typeface="Quicksand"/>
              <a:sym typeface="Quicksa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80" name="Google Shape;780;p5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81" name="Google Shape;781;p5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82" name="Google Shape;782;p5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83" name="Google Shape;783;p59"/>
          <p:cNvSpPr txBox="1"/>
          <p:nvPr>
            <p:ph type="title"/>
          </p:nvPr>
        </p:nvSpPr>
        <p:spPr>
          <a:xfrm>
            <a:off x="742050" y="526625"/>
            <a:ext cx="57069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Mais a fundo: Topic Modeling</a:t>
            </a:r>
            <a:endParaRPr u="sng"/>
          </a:p>
        </p:txBody>
      </p:sp>
      <p:sp>
        <p:nvSpPr>
          <p:cNvPr id="784" name="Google Shape;784;p59"/>
          <p:cNvSpPr txBox="1"/>
          <p:nvPr/>
        </p:nvSpPr>
        <p:spPr>
          <a:xfrm>
            <a:off x="849375" y="1211150"/>
            <a:ext cx="3722700" cy="3417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BERTopic funciona de modo não supervisionado e olhando para todo o conjunto de atas consegue saber que tipo de palavras estão próximos </a:t>
            </a:r>
            <a:r>
              <a:rPr lang="en">
                <a:latin typeface="Quicksand"/>
                <a:ea typeface="Quicksand"/>
                <a:cs typeface="Quicksand"/>
                <a:sym typeface="Quicksand"/>
              </a:rPr>
              <a:t>semanticamente</a:t>
            </a:r>
            <a:r>
              <a:rPr lang="en">
                <a:latin typeface="Quicksand"/>
                <a:ea typeface="Quicksand"/>
                <a:cs typeface="Quicksand"/>
                <a:sym typeface="Quicksand"/>
              </a:rPr>
              <a:t> falando</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Isso cria tópicos genéricos nomeado Topic 1, 2, … Alguns são facilmente identificados como algum tema por um humano, outros são aleatórios, como tópicos para palavras de saudação</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O zero-shot é responsável por dar nome aos bois, e classificar quais conjuntos de palavras são de um dado tema</a:t>
            </a:r>
            <a:endParaRPr>
              <a:latin typeface="Quicksand"/>
              <a:ea typeface="Quicksand"/>
              <a:cs typeface="Quicksand"/>
              <a:sym typeface="Quicksand"/>
            </a:endParaRPr>
          </a:p>
        </p:txBody>
      </p:sp>
      <p:pic>
        <p:nvPicPr>
          <p:cNvPr id="785" name="Google Shape;785;p59"/>
          <p:cNvPicPr preferRelativeResize="0"/>
          <p:nvPr/>
        </p:nvPicPr>
        <p:blipFill>
          <a:blip r:embed="rId3">
            <a:alphaModFix/>
          </a:blip>
          <a:stretch>
            <a:fillRect/>
          </a:stretch>
        </p:blipFill>
        <p:spPr>
          <a:xfrm>
            <a:off x="4693000" y="1211150"/>
            <a:ext cx="4267125" cy="1929795"/>
          </a:xfrm>
          <a:prstGeom prst="rect">
            <a:avLst/>
          </a:prstGeom>
          <a:noFill/>
          <a:ln>
            <a:noFill/>
          </a:ln>
        </p:spPr>
      </p:pic>
      <p:sp>
        <p:nvSpPr>
          <p:cNvPr id="786" name="Google Shape;786;p59"/>
          <p:cNvSpPr txBox="1"/>
          <p:nvPr/>
        </p:nvSpPr>
        <p:spPr>
          <a:xfrm>
            <a:off x="4860375" y="3140950"/>
            <a:ext cx="4099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Esse conjunto pode chega a ter mais de 300 tópicos, que são forçados aos mais relevantes por Hierarchical Clustering e </a:t>
            </a:r>
            <a:r>
              <a:rPr lang="en">
                <a:solidFill>
                  <a:schemeClr val="dk1"/>
                </a:solidFill>
                <a:latin typeface="Quicksand"/>
                <a:ea typeface="Quicksand"/>
                <a:cs typeface="Quicksand"/>
                <a:sym typeface="Quicksand"/>
              </a:rPr>
              <a:t>depois</a:t>
            </a:r>
            <a:r>
              <a:rPr lang="en">
                <a:solidFill>
                  <a:schemeClr val="dk1"/>
                </a:solidFill>
                <a:latin typeface="Quicksand"/>
                <a:ea typeface="Quicksand"/>
                <a:cs typeface="Quicksand"/>
                <a:sym typeface="Quicksand"/>
              </a:rPr>
              <a:t> passam para o zero-shot afunilar em nos Temas, que foram escolhidos.</a:t>
            </a:r>
            <a:endParaRPr>
              <a:solidFill>
                <a:schemeClr val="dk1"/>
              </a:solidFill>
              <a:latin typeface="Quicksand"/>
              <a:ea typeface="Quicksand"/>
              <a:cs typeface="Quicksand"/>
              <a:sym typeface="Quicksa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92" name="Google Shape;792;p6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93" name="Google Shape;793;p6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94" name="Google Shape;794;p6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95" name="Google Shape;795;p60"/>
          <p:cNvSpPr txBox="1"/>
          <p:nvPr>
            <p:ph type="title"/>
          </p:nvPr>
        </p:nvSpPr>
        <p:spPr>
          <a:xfrm>
            <a:off x="742050" y="526625"/>
            <a:ext cx="57069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Mais a fundo: Zero-Shot</a:t>
            </a:r>
            <a:endParaRPr u="sng"/>
          </a:p>
        </p:txBody>
      </p:sp>
      <p:sp>
        <p:nvSpPr>
          <p:cNvPr id="796" name="Google Shape;796;p60"/>
          <p:cNvSpPr txBox="1"/>
          <p:nvPr/>
        </p:nvSpPr>
        <p:spPr>
          <a:xfrm>
            <a:off x="849375" y="1211150"/>
            <a:ext cx="3722700" cy="3201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Zero-Shot Classification é quando um modelo é submetido a exemplos de teste que não foram aprendidos durante a fase de treino do modelo</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O roBERTa é treinado como a maioria dos Transformers através de masks de texto . Para ilustrar:</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No nosso caso, essa descrição adicional são justamente o tema, e usamos uma template.</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Basicamente perguntamos pro modelo “Esse conjunto de palavras está mais próximo de qual desses temas?” e dados cerca de 20 temas</a:t>
            </a:r>
            <a:endParaRPr>
              <a:latin typeface="Quicksand"/>
              <a:ea typeface="Quicksand"/>
              <a:cs typeface="Quicksand"/>
              <a:sym typeface="Quicksand"/>
            </a:endParaRPr>
          </a:p>
        </p:txBody>
      </p:sp>
      <p:pic>
        <p:nvPicPr>
          <p:cNvPr id="797" name="Google Shape;797;p60"/>
          <p:cNvPicPr preferRelativeResize="0"/>
          <p:nvPr/>
        </p:nvPicPr>
        <p:blipFill rotWithShape="1">
          <a:blip r:embed="rId3">
            <a:alphaModFix/>
          </a:blip>
          <a:srcRect b="9665" l="0" r="0" t="0"/>
          <a:stretch/>
        </p:blipFill>
        <p:spPr>
          <a:xfrm>
            <a:off x="4724475" y="1201513"/>
            <a:ext cx="4267126" cy="27404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03" name="Google Shape;803;p6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04" name="Google Shape;804;p6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05" name="Google Shape;805;p6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06" name="Google Shape;806;p61"/>
          <p:cNvSpPr txBox="1"/>
          <p:nvPr>
            <p:ph type="title"/>
          </p:nvPr>
        </p:nvSpPr>
        <p:spPr>
          <a:xfrm>
            <a:off x="742050" y="526625"/>
            <a:ext cx="60711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Mais a fundo: Sentiment Analysis</a:t>
            </a:r>
            <a:endParaRPr u="sng"/>
          </a:p>
        </p:txBody>
      </p:sp>
      <p:sp>
        <p:nvSpPr>
          <p:cNvPr id="807" name="Google Shape;807;p61"/>
          <p:cNvSpPr txBox="1"/>
          <p:nvPr/>
        </p:nvSpPr>
        <p:spPr>
          <a:xfrm>
            <a:off x="849375" y="1211150"/>
            <a:ext cx="3722700" cy="3201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Como é algo que ainda está em construção, planejamos utilizar algo que já foi testado em paper como o: </a:t>
            </a:r>
            <a:r>
              <a:rPr lang="en" u="sng">
                <a:solidFill>
                  <a:schemeClr val="hlink"/>
                </a:solidFill>
                <a:latin typeface="Quicksand"/>
                <a:ea typeface="Quicksand"/>
                <a:cs typeface="Quicksand"/>
                <a:sym typeface="Quicksand"/>
                <a:hlinkClick r:id="rId3"/>
              </a:rPr>
              <a:t>‘Aye’ or ‘No’? Speech-level Sentiment Analysis</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Que utiliza justamente essa repartição entre falas pró/contra governo antes de aplicar o SVM para determinar a polaridade do sentimento</a:t>
            </a:r>
            <a:endParaRPr>
              <a:latin typeface="Quicksand"/>
              <a:ea typeface="Quicksand"/>
              <a:cs typeface="Quicksand"/>
              <a:sym typeface="Quicksand"/>
            </a:endParaRPr>
          </a:p>
          <a:p>
            <a:pPr indent="-317500" lvl="0" marL="457200" rtl="0" algn="just">
              <a:spcBef>
                <a:spcPts val="0"/>
              </a:spcBef>
              <a:spcAft>
                <a:spcPts val="0"/>
              </a:spcAft>
              <a:buSzPts val="1400"/>
              <a:buFont typeface="Quicksand"/>
              <a:buChar char="●"/>
            </a:pPr>
            <a:r>
              <a:rPr lang="en">
                <a:latin typeface="Quicksand"/>
                <a:ea typeface="Quicksand"/>
                <a:cs typeface="Quicksand"/>
                <a:sym typeface="Quicksand"/>
              </a:rPr>
              <a:t>A ideia do SVM é basicamente o modelo aprender o melhor hiperplano que divide o conjunto de dados</a:t>
            </a:r>
            <a:endParaRPr>
              <a:latin typeface="Quicksand"/>
              <a:ea typeface="Quicksand"/>
              <a:cs typeface="Quicksand"/>
              <a:sym typeface="Quicksand"/>
            </a:endParaRPr>
          </a:p>
        </p:txBody>
      </p:sp>
      <p:pic>
        <p:nvPicPr>
          <p:cNvPr id="808" name="Google Shape;808;p61"/>
          <p:cNvPicPr preferRelativeResize="0"/>
          <p:nvPr/>
        </p:nvPicPr>
        <p:blipFill>
          <a:blip r:embed="rId4">
            <a:alphaModFix/>
          </a:blip>
          <a:stretch>
            <a:fillRect/>
          </a:stretch>
        </p:blipFill>
        <p:spPr>
          <a:xfrm>
            <a:off x="4894200" y="1256324"/>
            <a:ext cx="3507800" cy="263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39" name="Google Shape;439;p37"/>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MOTIVAÇÃO</a:t>
            </a:r>
            <a:endParaRPr/>
          </a:p>
        </p:txBody>
      </p:sp>
      <p:sp>
        <p:nvSpPr>
          <p:cNvPr id="440" name="Google Shape;440;p37"/>
          <p:cNvSpPr txBox="1"/>
          <p:nvPr/>
        </p:nvSpPr>
        <p:spPr>
          <a:xfrm>
            <a:off x="1554450" y="996550"/>
            <a:ext cx="60351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Aumento na descrenças nas instituições democráticas</a:t>
            </a:r>
            <a:endParaRPr sz="1600">
              <a:solidFill>
                <a:schemeClr val="dk1"/>
              </a:solidFill>
              <a:latin typeface="Tenor Sans"/>
              <a:ea typeface="Tenor Sans"/>
              <a:cs typeface="Tenor Sans"/>
              <a:sym typeface="Tenor Sans"/>
            </a:endParaRPr>
          </a:p>
        </p:txBody>
      </p:sp>
      <p:sp>
        <p:nvSpPr>
          <p:cNvPr id="441" name="Google Shape;441;p37"/>
          <p:cNvSpPr txBox="1"/>
          <p:nvPr>
            <p:ph idx="4294967295" type="subTitle"/>
          </p:nvPr>
        </p:nvSpPr>
        <p:spPr>
          <a:xfrm>
            <a:off x="1437563" y="1679412"/>
            <a:ext cx="29310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Política atual</a:t>
            </a:r>
            <a:endParaRPr b="1"/>
          </a:p>
        </p:txBody>
      </p:sp>
      <p:sp>
        <p:nvSpPr>
          <p:cNvPr id="442" name="Google Shape;442;p37"/>
          <p:cNvSpPr txBox="1"/>
          <p:nvPr>
            <p:ph idx="4294967295" type="subTitle"/>
          </p:nvPr>
        </p:nvSpPr>
        <p:spPr>
          <a:xfrm>
            <a:off x="1762550" y="2045400"/>
            <a:ext cx="27498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Internet</a:t>
            </a:r>
            <a:endParaRPr b="1"/>
          </a:p>
        </p:txBody>
      </p:sp>
      <p:sp>
        <p:nvSpPr>
          <p:cNvPr id="443" name="Google Shape;443;p37"/>
          <p:cNvSpPr txBox="1"/>
          <p:nvPr>
            <p:ph idx="4294967295" type="subTitle"/>
          </p:nvPr>
        </p:nvSpPr>
        <p:spPr>
          <a:xfrm>
            <a:off x="1762549" y="2352050"/>
            <a:ext cx="27498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Espaço de debate</a:t>
            </a:r>
            <a:endParaRPr>
              <a:solidFill>
                <a:schemeClr val="dk1"/>
              </a:solidFill>
            </a:endParaRPr>
          </a:p>
        </p:txBody>
      </p:sp>
      <p:sp>
        <p:nvSpPr>
          <p:cNvPr id="444" name="Google Shape;444;p37"/>
          <p:cNvSpPr txBox="1"/>
          <p:nvPr>
            <p:ph idx="4294967295" type="subTitle"/>
          </p:nvPr>
        </p:nvSpPr>
        <p:spPr>
          <a:xfrm>
            <a:off x="1762557" y="2658675"/>
            <a:ext cx="26061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Redes Sociais</a:t>
            </a:r>
            <a:endParaRPr/>
          </a:p>
        </p:txBody>
      </p:sp>
      <p:sp>
        <p:nvSpPr>
          <p:cNvPr id="445" name="Google Shape;445;p37"/>
          <p:cNvSpPr/>
          <p:nvPr/>
        </p:nvSpPr>
        <p:spPr>
          <a:xfrm>
            <a:off x="1547988" y="2748375"/>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1547988" y="2441738"/>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743538" y="1527612"/>
            <a:ext cx="596100" cy="59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01</a:t>
            </a:r>
            <a:endParaRPr sz="1600">
              <a:solidFill>
                <a:schemeClr val="dk1"/>
              </a:solidFill>
              <a:latin typeface="Tenor Sans"/>
              <a:ea typeface="Tenor Sans"/>
              <a:cs typeface="Tenor Sans"/>
              <a:sym typeface="Tenor Sans"/>
            </a:endParaRPr>
          </a:p>
        </p:txBody>
      </p:sp>
      <p:sp>
        <p:nvSpPr>
          <p:cNvPr id="448" name="Google Shape;448;p37"/>
          <p:cNvSpPr txBox="1"/>
          <p:nvPr>
            <p:ph idx="4294967295" type="subTitle"/>
          </p:nvPr>
        </p:nvSpPr>
        <p:spPr>
          <a:xfrm>
            <a:off x="1437563" y="3210588"/>
            <a:ext cx="29310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Órgãos públicos ultrapassados</a:t>
            </a:r>
            <a:endParaRPr b="1"/>
          </a:p>
        </p:txBody>
      </p:sp>
      <p:sp>
        <p:nvSpPr>
          <p:cNvPr id="449" name="Google Shape;449;p37"/>
          <p:cNvSpPr txBox="1"/>
          <p:nvPr>
            <p:ph idx="4294967295" type="subTitle"/>
          </p:nvPr>
        </p:nvSpPr>
        <p:spPr>
          <a:xfrm>
            <a:off x="1762558" y="3576525"/>
            <a:ext cx="28095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Longas reuniões</a:t>
            </a:r>
            <a:endParaRPr b="1"/>
          </a:p>
        </p:txBody>
      </p:sp>
      <p:sp>
        <p:nvSpPr>
          <p:cNvPr id="450" name="Google Shape;450;p37"/>
          <p:cNvSpPr txBox="1"/>
          <p:nvPr>
            <p:ph idx="4294967295" type="subTitle"/>
          </p:nvPr>
        </p:nvSpPr>
        <p:spPr>
          <a:xfrm>
            <a:off x="1762558" y="3883175"/>
            <a:ext cx="28095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Documentos complexos</a:t>
            </a:r>
            <a:endParaRPr>
              <a:solidFill>
                <a:schemeClr val="dk1"/>
              </a:solidFill>
            </a:endParaRPr>
          </a:p>
        </p:txBody>
      </p:sp>
      <p:sp>
        <p:nvSpPr>
          <p:cNvPr id="451" name="Google Shape;451;p37"/>
          <p:cNvSpPr/>
          <p:nvPr/>
        </p:nvSpPr>
        <p:spPr>
          <a:xfrm>
            <a:off x="1547988" y="397286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743538" y="3058788"/>
            <a:ext cx="596100" cy="59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02</a:t>
            </a:r>
            <a:endParaRPr sz="1600">
              <a:solidFill>
                <a:schemeClr val="dk1"/>
              </a:solidFill>
              <a:latin typeface="Tenor Sans"/>
              <a:ea typeface="Tenor Sans"/>
              <a:cs typeface="Tenor Sans"/>
              <a:sym typeface="Tenor Sans"/>
            </a:endParaRPr>
          </a:p>
        </p:txBody>
      </p:sp>
      <p:sp>
        <p:nvSpPr>
          <p:cNvPr id="453" name="Google Shape;453;p37"/>
          <p:cNvSpPr/>
          <p:nvPr/>
        </p:nvSpPr>
        <p:spPr>
          <a:xfrm>
            <a:off x="1547988" y="2135113"/>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1547988" y="366621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txBox="1"/>
          <p:nvPr>
            <p:ph idx="4294967295" type="subTitle"/>
          </p:nvPr>
        </p:nvSpPr>
        <p:spPr>
          <a:xfrm>
            <a:off x="1768133" y="4189825"/>
            <a:ext cx="28095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Descrença nas Instituições</a:t>
            </a:r>
            <a:endParaRPr>
              <a:solidFill>
                <a:schemeClr val="dk1"/>
              </a:solidFill>
            </a:endParaRPr>
          </a:p>
        </p:txBody>
      </p:sp>
      <p:sp>
        <p:nvSpPr>
          <p:cNvPr id="456" name="Google Shape;456;p37"/>
          <p:cNvSpPr/>
          <p:nvPr/>
        </p:nvSpPr>
        <p:spPr>
          <a:xfrm>
            <a:off x="1553563" y="427951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37"/>
          <p:cNvPicPr preferRelativeResize="0"/>
          <p:nvPr/>
        </p:nvPicPr>
        <p:blipFill>
          <a:blip r:embed="rId3">
            <a:alphaModFix/>
          </a:blip>
          <a:stretch>
            <a:fillRect/>
          </a:stretch>
        </p:blipFill>
        <p:spPr>
          <a:xfrm>
            <a:off x="4673208" y="1717564"/>
            <a:ext cx="4267141" cy="2185724"/>
          </a:xfrm>
          <a:prstGeom prst="rect">
            <a:avLst/>
          </a:prstGeom>
          <a:noFill/>
          <a:ln>
            <a:noFill/>
          </a:ln>
        </p:spPr>
      </p:pic>
      <p:sp>
        <p:nvSpPr>
          <p:cNvPr id="458" name="Google Shape;458;p37"/>
          <p:cNvSpPr txBox="1"/>
          <p:nvPr/>
        </p:nvSpPr>
        <p:spPr>
          <a:xfrm>
            <a:off x="4778925" y="3885272"/>
            <a:ext cx="405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icksand"/>
                <a:ea typeface="Quicksand"/>
                <a:cs typeface="Quicksand"/>
                <a:sym typeface="Quicksand"/>
              </a:rPr>
              <a:t>Fonte: </a:t>
            </a:r>
            <a:r>
              <a:rPr lang="en" u="sng">
                <a:solidFill>
                  <a:schemeClr val="hlink"/>
                </a:solidFill>
                <a:latin typeface="Quicksand"/>
                <a:ea typeface="Quicksand"/>
                <a:cs typeface="Quicksand"/>
                <a:sym typeface="Quicksand"/>
                <a:hlinkClick r:id="rId4"/>
              </a:rPr>
              <a:t>gpsalvador.org</a:t>
            </a:r>
            <a:endParaRPr>
              <a:latin typeface="Quicksand"/>
              <a:ea typeface="Quicksand"/>
              <a:cs typeface="Quicksand"/>
              <a:sym typeface="Quicksand"/>
            </a:endParaRPr>
          </a:p>
        </p:txBody>
      </p:sp>
      <p:sp>
        <p:nvSpPr>
          <p:cNvPr id="459" name="Google Shape;459;p37"/>
          <p:cNvSpPr/>
          <p:nvPr/>
        </p:nvSpPr>
        <p:spPr>
          <a:xfrm>
            <a:off x="487108" y="168788"/>
            <a:ext cx="733371" cy="675370"/>
          </a:xfrm>
          <a:custGeom>
            <a:rect b="b" l="l" r="r" t="t"/>
            <a:pathLst>
              <a:path extrusionOk="0" h="11481" w="12467">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5" name="Google Shape;465;p38"/>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RELEVÂNCIA</a:t>
            </a:r>
            <a:endParaRPr/>
          </a:p>
        </p:txBody>
      </p:sp>
      <p:sp>
        <p:nvSpPr>
          <p:cNvPr id="466" name="Google Shape;466;p38"/>
          <p:cNvSpPr txBox="1"/>
          <p:nvPr/>
        </p:nvSpPr>
        <p:spPr>
          <a:xfrm>
            <a:off x="1554450" y="996550"/>
            <a:ext cx="60351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Seleção de informações na Democracia Digital</a:t>
            </a:r>
            <a:endParaRPr sz="1600">
              <a:solidFill>
                <a:schemeClr val="dk1"/>
              </a:solidFill>
              <a:latin typeface="Tenor Sans"/>
              <a:ea typeface="Tenor Sans"/>
              <a:cs typeface="Tenor Sans"/>
              <a:sym typeface="Tenor Sans"/>
            </a:endParaRPr>
          </a:p>
        </p:txBody>
      </p:sp>
      <p:sp>
        <p:nvSpPr>
          <p:cNvPr id="467" name="Google Shape;467;p38"/>
          <p:cNvSpPr txBox="1"/>
          <p:nvPr>
            <p:ph idx="4294967295" type="subTitle"/>
          </p:nvPr>
        </p:nvSpPr>
        <p:spPr>
          <a:xfrm>
            <a:off x="1437563" y="1679412"/>
            <a:ext cx="29310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Democracia Digital</a:t>
            </a:r>
            <a:endParaRPr b="1"/>
          </a:p>
        </p:txBody>
      </p:sp>
      <p:sp>
        <p:nvSpPr>
          <p:cNvPr id="468" name="Google Shape;468;p38"/>
          <p:cNvSpPr txBox="1"/>
          <p:nvPr>
            <p:ph idx="4294967295" type="subTitle"/>
          </p:nvPr>
        </p:nvSpPr>
        <p:spPr>
          <a:xfrm>
            <a:off x="1762550" y="2045400"/>
            <a:ext cx="33312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Uso político das novas tecnologias</a:t>
            </a:r>
            <a:endParaRPr b="1"/>
          </a:p>
        </p:txBody>
      </p:sp>
      <p:sp>
        <p:nvSpPr>
          <p:cNvPr id="469" name="Google Shape;469;p38"/>
          <p:cNvSpPr txBox="1"/>
          <p:nvPr>
            <p:ph idx="4294967295" type="subTitle"/>
          </p:nvPr>
        </p:nvSpPr>
        <p:spPr>
          <a:xfrm>
            <a:off x="1762550" y="2352050"/>
            <a:ext cx="35148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Informação, Participação, Discussão</a:t>
            </a:r>
            <a:endParaRPr>
              <a:solidFill>
                <a:schemeClr val="dk1"/>
              </a:solidFill>
            </a:endParaRPr>
          </a:p>
        </p:txBody>
      </p:sp>
      <p:sp>
        <p:nvSpPr>
          <p:cNvPr id="470" name="Google Shape;470;p38"/>
          <p:cNvSpPr txBox="1"/>
          <p:nvPr>
            <p:ph idx="4294967295" type="subTitle"/>
          </p:nvPr>
        </p:nvSpPr>
        <p:spPr>
          <a:xfrm>
            <a:off x="1762549" y="2658675"/>
            <a:ext cx="31668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t>
            </a:r>
            <a:r>
              <a:rPr lang="en"/>
              <a:t>xcesso de conteúdo e </a:t>
            </a:r>
            <a:r>
              <a:rPr lang="en"/>
              <a:t>Fake News</a:t>
            </a:r>
            <a:endParaRPr/>
          </a:p>
        </p:txBody>
      </p:sp>
      <p:sp>
        <p:nvSpPr>
          <p:cNvPr id="471" name="Google Shape;471;p38"/>
          <p:cNvSpPr/>
          <p:nvPr/>
        </p:nvSpPr>
        <p:spPr>
          <a:xfrm>
            <a:off x="1547988" y="2748375"/>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1547988" y="2441738"/>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a:off x="743538" y="1527612"/>
            <a:ext cx="596100" cy="59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03</a:t>
            </a:r>
            <a:endParaRPr sz="1600">
              <a:solidFill>
                <a:schemeClr val="dk1"/>
              </a:solidFill>
              <a:latin typeface="Tenor Sans"/>
              <a:ea typeface="Tenor Sans"/>
              <a:cs typeface="Tenor Sans"/>
              <a:sym typeface="Tenor Sans"/>
            </a:endParaRPr>
          </a:p>
        </p:txBody>
      </p:sp>
      <p:sp>
        <p:nvSpPr>
          <p:cNvPr id="474" name="Google Shape;474;p38"/>
          <p:cNvSpPr txBox="1"/>
          <p:nvPr>
            <p:ph idx="4294967295" type="subTitle"/>
          </p:nvPr>
        </p:nvSpPr>
        <p:spPr>
          <a:xfrm>
            <a:off x="1437563" y="3210588"/>
            <a:ext cx="29310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Democracia Aumentada</a:t>
            </a:r>
            <a:endParaRPr b="1"/>
          </a:p>
        </p:txBody>
      </p:sp>
      <p:sp>
        <p:nvSpPr>
          <p:cNvPr id="475" name="Google Shape;475;p38"/>
          <p:cNvSpPr txBox="1"/>
          <p:nvPr>
            <p:ph idx="4294967295" type="subTitle"/>
          </p:nvPr>
        </p:nvSpPr>
        <p:spPr>
          <a:xfrm>
            <a:off x="1762550" y="3576525"/>
            <a:ext cx="37308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Inteligência Artificial e PLN</a:t>
            </a:r>
            <a:endParaRPr b="1"/>
          </a:p>
        </p:txBody>
      </p:sp>
      <p:sp>
        <p:nvSpPr>
          <p:cNvPr id="476" name="Google Shape;476;p38"/>
          <p:cNvSpPr txBox="1"/>
          <p:nvPr>
            <p:ph idx="4294967295" type="subTitle"/>
          </p:nvPr>
        </p:nvSpPr>
        <p:spPr>
          <a:xfrm>
            <a:off x="1762558" y="3883175"/>
            <a:ext cx="28095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Processar e estruturar</a:t>
            </a:r>
            <a:endParaRPr/>
          </a:p>
        </p:txBody>
      </p:sp>
      <p:sp>
        <p:nvSpPr>
          <p:cNvPr id="477" name="Google Shape;477;p38"/>
          <p:cNvSpPr/>
          <p:nvPr/>
        </p:nvSpPr>
        <p:spPr>
          <a:xfrm>
            <a:off x="1547988" y="397286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743538" y="3058788"/>
            <a:ext cx="596100" cy="59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04</a:t>
            </a:r>
            <a:endParaRPr sz="1600">
              <a:solidFill>
                <a:schemeClr val="dk1"/>
              </a:solidFill>
              <a:latin typeface="Tenor Sans"/>
              <a:ea typeface="Tenor Sans"/>
              <a:cs typeface="Tenor Sans"/>
              <a:sym typeface="Tenor Sans"/>
            </a:endParaRPr>
          </a:p>
        </p:txBody>
      </p:sp>
      <p:sp>
        <p:nvSpPr>
          <p:cNvPr id="479" name="Google Shape;479;p38"/>
          <p:cNvSpPr/>
          <p:nvPr/>
        </p:nvSpPr>
        <p:spPr>
          <a:xfrm>
            <a:off x="1547988" y="2135113"/>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1547988" y="366621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txBox="1"/>
          <p:nvPr>
            <p:ph idx="4294967295" type="subTitle"/>
          </p:nvPr>
        </p:nvSpPr>
        <p:spPr>
          <a:xfrm>
            <a:off x="1768133" y="4189825"/>
            <a:ext cx="28095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Acessibilidade na interpretação</a:t>
            </a:r>
            <a:endParaRPr/>
          </a:p>
        </p:txBody>
      </p:sp>
      <p:sp>
        <p:nvSpPr>
          <p:cNvPr id="482" name="Google Shape;482;p38"/>
          <p:cNvSpPr/>
          <p:nvPr/>
        </p:nvSpPr>
        <p:spPr>
          <a:xfrm>
            <a:off x="1553563" y="427951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38"/>
          <p:cNvPicPr preferRelativeResize="0"/>
          <p:nvPr/>
        </p:nvPicPr>
        <p:blipFill>
          <a:blip r:embed="rId3">
            <a:alphaModFix/>
          </a:blip>
          <a:stretch>
            <a:fillRect/>
          </a:stretch>
        </p:blipFill>
        <p:spPr>
          <a:xfrm>
            <a:off x="5493449" y="1893096"/>
            <a:ext cx="2619375" cy="1743075"/>
          </a:xfrm>
          <a:prstGeom prst="rect">
            <a:avLst/>
          </a:prstGeom>
          <a:noFill/>
          <a:ln>
            <a:noFill/>
          </a:ln>
        </p:spPr>
      </p:pic>
      <p:sp>
        <p:nvSpPr>
          <p:cNvPr id="484" name="Google Shape;484;p38"/>
          <p:cNvSpPr txBox="1"/>
          <p:nvPr/>
        </p:nvSpPr>
        <p:spPr>
          <a:xfrm>
            <a:off x="5493488" y="3709740"/>
            <a:ext cx="261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icksand"/>
                <a:ea typeface="Quicksand"/>
                <a:cs typeface="Quicksand"/>
                <a:sym typeface="Quicksand"/>
              </a:rPr>
              <a:t>Fonte: </a:t>
            </a:r>
            <a:r>
              <a:rPr lang="en" u="sng">
                <a:solidFill>
                  <a:schemeClr val="hlink"/>
                </a:solidFill>
                <a:latin typeface="Quicksand"/>
                <a:ea typeface="Quicksand"/>
                <a:cs typeface="Quicksand"/>
                <a:sym typeface="Quicksand"/>
                <a:hlinkClick r:id="rId4"/>
              </a:rPr>
              <a:t>biblioo.info</a:t>
            </a:r>
            <a:endParaRPr>
              <a:latin typeface="Quicksand"/>
              <a:ea typeface="Quicksand"/>
              <a:cs typeface="Quicksand"/>
              <a:sym typeface="Quicksand"/>
            </a:endParaRPr>
          </a:p>
        </p:txBody>
      </p:sp>
      <p:sp>
        <p:nvSpPr>
          <p:cNvPr id="485" name="Google Shape;485;p38"/>
          <p:cNvSpPr/>
          <p:nvPr/>
        </p:nvSpPr>
        <p:spPr>
          <a:xfrm>
            <a:off x="7924511" y="968213"/>
            <a:ext cx="244418" cy="244418"/>
          </a:xfrm>
          <a:custGeom>
            <a:rect b="b" l="l" r="r" t="t"/>
            <a:pathLst>
              <a:path extrusionOk="0" h="4155" w="4155">
                <a:moveTo>
                  <a:pt x="2077" y="1"/>
                </a:moveTo>
                <a:cubicBezTo>
                  <a:pt x="932" y="1"/>
                  <a:pt x="1" y="932"/>
                  <a:pt x="1" y="2078"/>
                </a:cubicBezTo>
                <a:cubicBezTo>
                  <a:pt x="1" y="3224"/>
                  <a:pt x="932"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9"/>
          <p:cNvSpPr/>
          <p:nvPr/>
        </p:nvSpPr>
        <p:spPr>
          <a:xfrm>
            <a:off x="4429447" y="680438"/>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91" name="Google Shape;491;p3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92" name="Google Shape;492;p39"/>
          <p:cNvSpPr txBox="1"/>
          <p:nvPr>
            <p:ph type="title"/>
          </p:nvPr>
        </p:nvSpPr>
        <p:spPr>
          <a:xfrm flipH="1">
            <a:off x="4353547" y="931238"/>
            <a:ext cx="16602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93" name="Google Shape;493;p39"/>
          <p:cNvSpPr txBox="1"/>
          <p:nvPr>
            <p:ph idx="2" type="title"/>
          </p:nvPr>
        </p:nvSpPr>
        <p:spPr>
          <a:xfrm>
            <a:off x="3739725" y="2307988"/>
            <a:ext cx="3943500" cy="18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METODOLOGIA</a:t>
            </a:r>
            <a:endParaRPr/>
          </a:p>
          <a:p>
            <a:pPr indent="0" lvl="0" marL="0" rtl="0" algn="ctr">
              <a:spcBef>
                <a:spcPts val="0"/>
              </a:spcBef>
              <a:spcAft>
                <a:spcPts val="0"/>
              </a:spcAft>
              <a:buNone/>
            </a:pPr>
            <a:r>
              <a:rPr lang="en"/>
              <a:t>E</a:t>
            </a:r>
            <a:endParaRPr/>
          </a:p>
          <a:p>
            <a:pPr indent="0" lvl="0" marL="0" rtl="0" algn="ctr">
              <a:spcBef>
                <a:spcPts val="0"/>
              </a:spcBef>
              <a:spcAft>
                <a:spcPts val="0"/>
              </a:spcAft>
              <a:buNone/>
            </a:pPr>
            <a:r>
              <a:rPr lang="en"/>
              <a:t>RESULTADOS</a:t>
            </a:r>
            <a:endParaRPr/>
          </a:p>
        </p:txBody>
      </p:sp>
      <p:sp>
        <p:nvSpPr>
          <p:cNvPr id="494" name="Google Shape;494;p39"/>
          <p:cNvSpPr/>
          <p:nvPr/>
        </p:nvSpPr>
        <p:spPr>
          <a:xfrm>
            <a:off x="1472014" y="2261039"/>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907486" y="226103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1472014" y="2691863"/>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2343310" y="269186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1472014" y="3122687"/>
            <a:ext cx="244006" cy="244418"/>
          </a:xfrm>
          <a:custGeom>
            <a:rect b="b" l="l" r="r" t="t"/>
            <a:pathLst>
              <a:path extrusionOk="0" h="4155" w="4148">
                <a:moveTo>
                  <a:pt x="2071" y="1"/>
                </a:moveTo>
                <a:cubicBezTo>
                  <a:pt x="925" y="1"/>
                  <a:pt x="0" y="932"/>
                  <a:pt x="0" y="2078"/>
                </a:cubicBezTo>
                <a:cubicBezTo>
                  <a:pt x="0"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1907486" y="3122687"/>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2343310" y="3122687"/>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2343310" y="3553570"/>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1870309" y="226092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a:off x="1471602" y="3553511"/>
            <a:ext cx="707488" cy="244241"/>
          </a:xfrm>
          <a:custGeom>
            <a:rect b="b" l="l" r="r" t="t"/>
            <a:pathLst>
              <a:path extrusionOk="0" h="4152" w="12027">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rot="5400000">
            <a:off x="1472014" y="554656"/>
            <a:ext cx="244006" cy="244418"/>
          </a:xfrm>
          <a:custGeom>
            <a:rect b="b" l="l" r="r" t="t"/>
            <a:pathLst>
              <a:path extrusionOk="0" h="4155" w="4148">
                <a:moveTo>
                  <a:pt x="2071" y="1"/>
                </a:moveTo>
                <a:cubicBezTo>
                  <a:pt x="925" y="1"/>
                  <a:pt x="0" y="932"/>
                  <a:pt x="0" y="2078"/>
                </a:cubicBezTo>
                <a:cubicBezTo>
                  <a:pt x="0" y="3223"/>
                  <a:pt x="925" y="4154"/>
                  <a:pt x="2071" y="4154"/>
                </a:cubicBezTo>
                <a:cubicBezTo>
                  <a:pt x="3217" y="4154"/>
                  <a:pt x="4148" y="3223"/>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rot="5400000">
            <a:off x="1471838" y="990304"/>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2747714" y="2261039"/>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2747714" y="2691863"/>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p:nvPr/>
        </p:nvSpPr>
        <p:spPr>
          <a:xfrm>
            <a:off x="2747714" y="3122687"/>
            <a:ext cx="244006" cy="244418"/>
          </a:xfrm>
          <a:custGeom>
            <a:rect b="b" l="l" r="r" t="t"/>
            <a:pathLst>
              <a:path extrusionOk="0" h="4155" w="4148">
                <a:moveTo>
                  <a:pt x="2071" y="1"/>
                </a:moveTo>
                <a:cubicBezTo>
                  <a:pt x="925" y="1"/>
                  <a:pt x="0" y="932"/>
                  <a:pt x="0" y="2078"/>
                </a:cubicBezTo>
                <a:cubicBezTo>
                  <a:pt x="0"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a:off x="2747714" y="3553512"/>
            <a:ext cx="244006" cy="244418"/>
          </a:xfrm>
          <a:custGeom>
            <a:rect b="b" l="l" r="r" t="t"/>
            <a:pathLst>
              <a:path extrusionOk="0" h="4155" w="4148">
                <a:moveTo>
                  <a:pt x="2071" y="1"/>
                </a:moveTo>
                <a:cubicBezTo>
                  <a:pt x="925" y="1"/>
                  <a:pt x="0" y="932"/>
                  <a:pt x="0" y="2078"/>
                </a:cubicBezTo>
                <a:cubicBezTo>
                  <a:pt x="0"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0"/>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Coleta de Dados</a:t>
            </a:r>
            <a:endParaRPr/>
          </a:p>
        </p:txBody>
      </p:sp>
      <p:sp>
        <p:nvSpPr>
          <p:cNvPr id="515" name="Google Shape;515;p40"/>
          <p:cNvSpPr txBox="1"/>
          <p:nvPr>
            <p:ph idx="1" type="subTitle"/>
          </p:nvPr>
        </p:nvSpPr>
        <p:spPr>
          <a:xfrm>
            <a:off x="845750" y="3088650"/>
            <a:ext cx="2105700" cy="10467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lang="en"/>
              <a:t>Construção de um robô para coletar os dados diretamente do site do DAR</a:t>
            </a:r>
            <a:endParaRPr/>
          </a:p>
        </p:txBody>
      </p:sp>
      <p:sp>
        <p:nvSpPr>
          <p:cNvPr id="516" name="Google Shape;516;p4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17" name="Google Shape;517;p40"/>
          <p:cNvSpPr txBox="1"/>
          <p:nvPr>
            <p:ph idx="2" type="subTitle"/>
          </p:nvPr>
        </p:nvSpPr>
        <p:spPr>
          <a:xfrm>
            <a:off x="845760" y="2534413"/>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Scraping</a:t>
            </a:r>
            <a:endParaRPr/>
          </a:p>
        </p:txBody>
      </p:sp>
      <p:sp>
        <p:nvSpPr>
          <p:cNvPr id="518" name="Google Shape;518;p40"/>
          <p:cNvSpPr/>
          <p:nvPr/>
        </p:nvSpPr>
        <p:spPr>
          <a:xfrm>
            <a:off x="949800" y="160940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40"/>
          <p:cNvPicPr preferRelativeResize="0"/>
          <p:nvPr/>
        </p:nvPicPr>
        <p:blipFill>
          <a:blip r:embed="rId3">
            <a:alphaModFix/>
          </a:blip>
          <a:stretch>
            <a:fillRect/>
          </a:stretch>
        </p:blipFill>
        <p:spPr>
          <a:xfrm>
            <a:off x="1148950" y="1808550"/>
            <a:ext cx="310897" cy="310897"/>
          </a:xfrm>
          <a:prstGeom prst="rect">
            <a:avLst/>
          </a:prstGeom>
          <a:noFill/>
          <a:ln>
            <a:noFill/>
          </a:ln>
        </p:spPr>
      </p:pic>
      <p:pic>
        <p:nvPicPr>
          <p:cNvPr id="520" name="Google Shape;520;p40"/>
          <p:cNvPicPr preferRelativeResize="0"/>
          <p:nvPr/>
        </p:nvPicPr>
        <p:blipFill>
          <a:blip r:embed="rId4">
            <a:alphaModFix/>
          </a:blip>
          <a:stretch>
            <a:fillRect/>
          </a:stretch>
        </p:blipFill>
        <p:spPr>
          <a:xfrm>
            <a:off x="4098650" y="495338"/>
            <a:ext cx="2775150" cy="3925074"/>
          </a:xfrm>
          <a:prstGeom prst="rect">
            <a:avLst/>
          </a:prstGeom>
          <a:noFill/>
          <a:ln>
            <a:noFill/>
          </a:ln>
        </p:spPr>
      </p:pic>
      <p:sp>
        <p:nvSpPr>
          <p:cNvPr id="521" name="Google Shape;521;p40"/>
          <p:cNvSpPr txBox="1"/>
          <p:nvPr/>
        </p:nvSpPr>
        <p:spPr>
          <a:xfrm>
            <a:off x="6873800" y="2401110"/>
            <a:ext cx="227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icksand"/>
                <a:ea typeface="Quicksand"/>
                <a:cs typeface="Quicksand"/>
                <a:sym typeface="Quicksand"/>
              </a:rPr>
              <a:t>Fonte: </a:t>
            </a:r>
            <a:endParaRPr>
              <a:latin typeface="Quicksand"/>
              <a:ea typeface="Quicksand"/>
              <a:cs typeface="Quicksand"/>
              <a:sym typeface="Quicksand"/>
            </a:endParaRPr>
          </a:p>
          <a:p>
            <a:pPr indent="0" lvl="0" marL="0" rtl="0" algn="ctr">
              <a:spcBef>
                <a:spcPts val="0"/>
              </a:spcBef>
              <a:spcAft>
                <a:spcPts val="0"/>
              </a:spcAft>
              <a:buNone/>
            </a:pPr>
            <a:r>
              <a:rPr lang="en" u="sng">
                <a:solidFill>
                  <a:schemeClr val="hlink"/>
                </a:solidFill>
                <a:latin typeface="Quicksand"/>
                <a:ea typeface="Quicksand"/>
                <a:cs typeface="Quicksand"/>
                <a:sym typeface="Quicksand"/>
                <a:hlinkClick r:id="rId5"/>
              </a:rPr>
              <a:t>debates.parlamento.pt</a:t>
            </a:r>
            <a:endParaRPr>
              <a:latin typeface="Quicksand"/>
              <a:ea typeface="Quicksand"/>
              <a:cs typeface="Quicksand"/>
              <a:sym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Estruturação das Atas</a:t>
            </a:r>
            <a:endParaRPr/>
          </a:p>
        </p:txBody>
      </p:sp>
      <p:sp>
        <p:nvSpPr>
          <p:cNvPr id="527" name="Google Shape;527;p41"/>
          <p:cNvSpPr txBox="1"/>
          <p:nvPr>
            <p:ph idx="1" type="subTitle"/>
          </p:nvPr>
        </p:nvSpPr>
        <p:spPr>
          <a:xfrm>
            <a:off x="845750" y="3088650"/>
            <a:ext cx="2440500" cy="12621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lang="en"/>
              <a:t>As atas foram então estruturadas em planilhas divididas por cada fala dos deputados e segmentada por iniciativa legislativa</a:t>
            </a:r>
            <a:endParaRPr/>
          </a:p>
        </p:txBody>
      </p:sp>
      <p:sp>
        <p:nvSpPr>
          <p:cNvPr id="528" name="Google Shape;528;p4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29" name="Google Shape;529;p41"/>
          <p:cNvSpPr txBox="1"/>
          <p:nvPr>
            <p:ph idx="2" type="subTitle"/>
          </p:nvPr>
        </p:nvSpPr>
        <p:spPr>
          <a:xfrm>
            <a:off x="845760" y="2534413"/>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Tabularização</a:t>
            </a:r>
            <a:endParaRPr/>
          </a:p>
        </p:txBody>
      </p:sp>
      <p:sp>
        <p:nvSpPr>
          <p:cNvPr id="530" name="Google Shape;530;p41"/>
          <p:cNvSpPr/>
          <p:nvPr/>
        </p:nvSpPr>
        <p:spPr>
          <a:xfrm>
            <a:off x="949800" y="160940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41"/>
          <p:cNvPicPr preferRelativeResize="0"/>
          <p:nvPr/>
        </p:nvPicPr>
        <p:blipFill>
          <a:blip r:embed="rId3">
            <a:alphaModFix/>
          </a:blip>
          <a:stretch>
            <a:fillRect/>
          </a:stretch>
        </p:blipFill>
        <p:spPr>
          <a:xfrm>
            <a:off x="3724275" y="1629187"/>
            <a:ext cx="5419725" cy="1885125"/>
          </a:xfrm>
          <a:prstGeom prst="rect">
            <a:avLst/>
          </a:prstGeom>
          <a:noFill/>
          <a:ln>
            <a:noFill/>
          </a:ln>
        </p:spPr>
      </p:pic>
      <p:pic>
        <p:nvPicPr>
          <p:cNvPr id="532" name="Google Shape;532;p41"/>
          <p:cNvPicPr preferRelativeResize="0"/>
          <p:nvPr/>
        </p:nvPicPr>
        <p:blipFill>
          <a:blip r:embed="rId4">
            <a:alphaModFix/>
          </a:blip>
          <a:stretch>
            <a:fillRect/>
          </a:stretch>
        </p:blipFill>
        <p:spPr>
          <a:xfrm>
            <a:off x="1148950" y="1808550"/>
            <a:ext cx="310896" cy="3108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6" name="Shape 536"/>
        <p:cNvGrpSpPr/>
        <p:nvPr/>
      </p:nvGrpSpPr>
      <p:grpSpPr>
        <a:xfrm>
          <a:off x="0" y="0"/>
          <a:ext cx="0" cy="0"/>
          <a:chOff x="0" y="0"/>
          <a:chExt cx="0" cy="0"/>
        </a:xfrm>
      </p:grpSpPr>
      <p:sp>
        <p:nvSpPr>
          <p:cNvPr id="537" name="Google Shape;537;p42"/>
          <p:cNvSpPr txBox="1"/>
          <p:nvPr>
            <p:ph type="title"/>
          </p:nvPr>
        </p:nvSpPr>
        <p:spPr>
          <a:xfrm>
            <a:off x="742000" y="526625"/>
            <a:ext cx="6523200" cy="3870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Sistema de Democracia Aumentada</a:t>
            </a:r>
            <a:endParaRPr/>
          </a:p>
        </p:txBody>
      </p:sp>
      <p:sp>
        <p:nvSpPr>
          <p:cNvPr id="538" name="Google Shape;538;p42"/>
          <p:cNvSpPr txBox="1"/>
          <p:nvPr>
            <p:ph idx="1" type="subTitle"/>
          </p:nvPr>
        </p:nvSpPr>
        <p:spPr>
          <a:xfrm>
            <a:off x="845750" y="3088650"/>
            <a:ext cx="2745300" cy="14775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lang="en"/>
              <a:t>Esquema do sistema que constitui 3 funcionalidades: Sumarização Automática, Modelagem de Tópicos e Analise de Sentimentos. Todas utilizam Inteligência Artificial</a:t>
            </a:r>
            <a:endParaRPr/>
          </a:p>
        </p:txBody>
      </p:sp>
      <p:sp>
        <p:nvSpPr>
          <p:cNvPr id="539" name="Google Shape;539;p4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40" name="Google Shape;540;p42"/>
          <p:cNvSpPr txBox="1"/>
          <p:nvPr>
            <p:ph idx="2" type="subTitle"/>
          </p:nvPr>
        </p:nvSpPr>
        <p:spPr>
          <a:xfrm>
            <a:off x="845760" y="2534413"/>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Arquitetura</a:t>
            </a:r>
            <a:endParaRPr/>
          </a:p>
        </p:txBody>
      </p:sp>
      <p:sp>
        <p:nvSpPr>
          <p:cNvPr id="541" name="Google Shape;541;p42"/>
          <p:cNvSpPr/>
          <p:nvPr/>
        </p:nvSpPr>
        <p:spPr>
          <a:xfrm>
            <a:off x="949800" y="160940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 name="Google Shape;542;p42"/>
          <p:cNvPicPr preferRelativeResize="0"/>
          <p:nvPr/>
        </p:nvPicPr>
        <p:blipFill>
          <a:blip r:embed="rId3">
            <a:alphaModFix/>
          </a:blip>
          <a:stretch>
            <a:fillRect/>
          </a:stretch>
        </p:blipFill>
        <p:spPr>
          <a:xfrm>
            <a:off x="1148950" y="1808550"/>
            <a:ext cx="310897" cy="310897"/>
          </a:xfrm>
          <a:prstGeom prst="rect">
            <a:avLst/>
          </a:prstGeom>
          <a:noFill/>
          <a:ln>
            <a:noFill/>
          </a:ln>
        </p:spPr>
      </p:pic>
      <p:pic>
        <p:nvPicPr>
          <p:cNvPr id="543" name="Google Shape;543;p42"/>
          <p:cNvPicPr preferRelativeResize="0"/>
          <p:nvPr/>
        </p:nvPicPr>
        <p:blipFill>
          <a:blip r:embed="rId4">
            <a:alphaModFix/>
          </a:blip>
          <a:stretch>
            <a:fillRect/>
          </a:stretch>
        </p:blipFill>
        <p:spPr>
          <a:xfrm>
            <a:off x="3057650" y="1303775"/>
            <a:ext cx="5550408" cy="26883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3"/>
          <p:cNvSpPr/>
          <p:nvPr/>
        </p:nvSpPr>
        <p:spPr>
          <a:xfrm>
            <a:off x="880950" y="275225"/>
            <a:ext cx="889800" cy="889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3"/>
          <p:cNvSpPr txBox="1"/>
          <p:nvPr>
            <p:ph idx="12" type="sldNum"/>
          </p:nvPr>
        </p:nvSpPr>
        <p:spPr>
          <a:xfrm>
            <a:off x="8003000" y="4420400"/>
            <a:ext cx="3990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550" name="Google Shape;550;p43"/>
          <p:cNvSpPr txBox="1"/>
          <p:nvPr>
            <p:ph type="title"/>
          </p:nvPr>
        </p:nvSpPr>
        <p:spPr>
          <a:xfrm>
            <a:off x="1986150" y="526625"/>
            <a:ext cx="4576800" cy="38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Sumarização Automática</a:t>
            </a:r>
            <a:endParaRPr/>
          </a:p>
        </p:txBody>
      </p:sp>
      <p:pic>
        <p:nvPicPr>
          <p:cNvPr id="551" name="Google Shape;551;p43"/>
          <p:cNvPicPr preferRelativeResize="0"/>
          <p:nvPr/>
        </p:nvPicPr>
        <p:blipFill rotWithShape="1">
          <a:blip r:embed="rId3">
            <a:alphaModFix/>
          </a:blip>
          <a:srcRect b="0" l="0" r="0" t="0"/>
          <a:stretch/>
        </p:blipFill>
        <p:spPr>
          <a:xfrm>
            <a:off x="960088" y="354363"/>
            <a:ext cx="731519" cy="731519"/>
          </a:xfrm>
          <a:prstGeom prst="rect">
            <a:avLst/>
          </a:prstGeom>
          <a:noFill/>
          <a:ln>
            <a:noFill/>
          </a:ln>
        </p:spPr>
      </p:pic>
      <p:pic>
        <p:nvPicPr>
          <p:cNvPr id="552" name="Google Shape;552;p43"/>
          <p:cNvPicPr preferRelativeResize="0"/>
          <p:nvPr/>
        </p:nvPicPr>
        <p:blipFill rotWithShape="1">
          <a:blip r:embed="rId4">
            <a:alphaModFix/>
          </a:blip>
          <a:srcRect b="2139" l="0" r="0" t="-2140"/>
          <a:stretch/>
        </p:blipFill>
        <p:spPr>
          <a:xfrm>
            <a:off x="152400" y="2088875"/>
            <a:ext cx="8839200" cy="180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ial Studies Subject for High School - 9th Grade: Individuality and Conformity by Slidesgo">
  <a:themeElements>
    <a:clrScheme name="Simple Light">
      <a:dk1>
        <a:srgbClr val="2E2E2E"/>
      </a:dk1>
      <a:lt1>
        <a:srgbClr val="EFEFEF"/>
      </a:lt1>
      <a:dk2>
        <a:srgbClr val="838383"/>
      </a:dk2>
      <a:lt2>
        <a:srgbClr val="FFFFFF"/>
      </a:lt2>
      <a:accent1>
        <a:srgbClr val="AAA9A9"/>
      </a:accent1>
      <a:accent2>
        <a:srgbClr val="FFFFFF"/>
      </a:accent2>
      <a:accent3>
        <a:srgbClr val="FFFFFF"/>
      </a:accent3>
      <a:accent4>
        <a:srgbClr val="FFFFFF"/>
      </a:accent4>
      <a:accent5>
        <a:srgbClr val="FFFFFF"/>
      </a:accent5>
      <a:accent6>
        <a:srgbClr val="FFFFFF"/>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